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4"/>
  </p:notesMasterIdLst>
  <p:handoutMasterIdLst>
    <p:handoutMasterId r:id="rId35"/>
  </p:handoutMasterIdLst>
  <p:sldIdLst>
    <p:sldId id="517" r:id="rId3"/>
    <p:sldId id="566" r:id="rId4"/>
    <p:sldId id="563" r:id="rId5"/>
    <p:sldId id="602" r:id="rId6"/>
    <p:sldId id="620" r:id="rId7"/>
    <p:sldId id="603" r:id="rId8"/>
    <p:sldId id="604" r:id="rId9"/>
    <p:sldId id="605" r:id="rId10"/>
    <p:sldId id="606" r:id="rId11"/>
    <p:sldId id="607" r:id="rId12"/>
    <p:sldId id="608" r:id="rId13"/>
    <p:sldId id="609" r:id="rId14"/>
    <p:sldId id="610" r:id="rId15"/>
    <p:sldId id="611" r:id="rId16"/>
    <p:sldId id="612" r:id="rId17"/>
    <p:sldId id="613" r:id="rId18"/>
    <p:sldId id="614" r:id="rId19"/>
    <p:sldId id="615" r:id="rId20"/>
    <p:sldId id="616" r:id="rId21"/>
    <p:sldId id="617" r:id="rId22"/>
    <p:sldId id="618" r:id="rId23"/>
    <p:sldId id="619" r:id="rId24"/>
    <p:sldId id="596" r:id="rId25"/>
    <p:sldId id="621" r:id="rId26"/>
    <p:sldId id="622" r:id="rId27"/>
    <p:sldId id="623" r:id="rId28"/>
    <p:sldId id="595" r:id="rId29"/>
    <p:sldId id="624" r:id="rId30"/>
    <p:sldId id="625" r:id="rId31"/>
    <p:sldId id="626" r:id="rId32"/>
    <p:sldId id="627" r:id="rId33"/>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08" autoAdjust="0"/>
    <p:restoredTop sz="89368" autoAdjust="0"/>
  </p:normalViewPr>
  <p:slideViewPr>
    <p:cSldViewPr>
      <p:cViewPr>
        <p:scale>
          <a:sx n="80" d="100"/>
          <a:sy n="80" d="100"/>
        </p:scale>
        <p:origin x="-1738" y="-58"/>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040CBE-E3AD-4CB4-BD91-400BBBB808CD}" type="doc">
      <dgm:prSet loTypeId="urn:microsoft.com/office/officeart/2005/8/layout/hProcess3" loCatId="process" qsTypeId="urn:microsoft.com/office/officeart/2005/8/quickstyle/simple1" qsCatId="simple" csTypeId="urn:microsoft.com/office/officeart/2005/8/colors/accent1_2" csCatId="accent1" phldr="1"/>
      <dgm:spPr/>
    </dgm:pt>
    <dgm:pt modelId="{06936A3B-715E-46AC-BD39-71CB0859AE97}">
      <dgm:prSet phldrT="[Text]"/>
      <dgm:spPr/>
      <dgm:t>
        <a:bodyPr/>
        <a:lstStyle/>
        <a:p>
          <a:r>
            <a:rPr lang="en-US" dirty="0" err="1" smtClean="0"/>
            <a:t>Expande</a:t>
          </a:r>
          <a:r>
            <a:rPr lang="en-US" dirty="0" smtClean="0"/>
            <a:t> Coordinate Algebra</a:t>
          </a:r>
          <a:endParaRPr lang="en-US" dirty="0"/>
        </a:p>
      </dgm:t>
    </dgm:pt>
    <dgm:pt modelId="{9E66FF8D-59E4-4839-AB3B-3805FF17936A}" type="parTrans" cxnId="{7F455F1F-6BC6-432D-AED0-A52A7611ACD2}">
      <dgm:prSet/>
      <dgm:spPr/>
      <dgm:t>
        <a:bodyPr/>
        <a:lstStyle/>
        <a:p>
          <a:endParaRPr lang="en-US"/>
        </a:p>
      </dgm:t>
    </dgm:pt>
    <dgm:pt modelId="{61BE6982-CCA9-4244-BEBD-04A5DBC32F7E}" type="sibTrans" cxnId="{7F455F1F-6BC6-432D-AED0-A52A7611ACD2}">
      <dgm:prSet/>
      <dgm:spPr/>
      <dgm:t>
        <a:bodyPr/>
        <a:lstStyle/>
        <a:p>
          <a:endParaRPr lang="en-US"/>
        </a:p>
      </dgm:t>
    </dgm:pt>
    <dgm:pt modelId="{47D6BE66-2192-40C7-9BD6-341C5FEF150B}">
      <dgm:prSet phldrT="[Text]" phldr="1"/>
      <dgm:spPr/>
      <dgm:t>
        <a:bodyPr/>
        <a:lstStyle/>
        <a:p>
          <a:endParaRPr lang="en-US"/>
        </a:p>
      </dgm:t>
    </dgm:pt>
    <dgm:pt modelId="{264B93C4-B246-4741-BE0B-67BB8A6A147C}" type="parTrans" cxnId="{1B212D53-CF3A-4755-A64B-18C8C954BEE9}">
      <dgm:prSet/>
      <dgm:spPr/>
      <dgm:t>
        <a:bodyPr/>
        <a:lstStyle/>
        <a:p>
          <a:endParaRPr lang="en-US"/>
        </a:p>
      </dgm:t>
    </dgm:pt>
    <dgm:pt modelId="{C78A998D-AF30-431C-AEF8-55743BBC4DB4}" type="sibTrans" cxnId="{1B212D53-CF3A-4755-A64B-18C8C954BEE9}">
      <dgm:prSet/>
      <dgm:spPr/>
      <dgm:t>
        <a:bodyPr/>
        <a:lstStyle/>
        <a:p>
          <a:endParaRPr lang="en-US"/>
        </a:p>
      </dgm:t>
    </dgm:pt>
    <dgm:pt modelId="{98250FC4-5317-47CC-B63B-A89726812D9A}">
      <dgm:prSet phldrT="[Text]" phldr="1"/>
      <dgm:spPr/>
      <dgm:t>
        <a:bodyPr/>
        <a:lstStyle/>
        <a:p>
          <a:endParaRPr lang="en-US"/>
        </a:p>
      </dgm:t>
    </dgm:pt>
    <dgm:pt modelId="{E9F58488-BB84-49FA-BB25-8ACCC281A9FE}" type="parTrans" cxnId="{5BD75597-4FA9-4ECC-B5A1-0FAC6108790F}">
      <dgm:prSet/>
      <dgm:spPr/>
      <dgm:t>
        <a:bodyPr/>
        <a:lstStyle/>
        <a:p>
          <a:endParaRPr lang="en-US"/>
        </a:p>
      </dgm:t>
    </dgm:pt>
    <dgm:pt modelId="{3BE5FE14-FADA-4528-9804-1EB4C43C4BB9}" type="sibTrans" cxnId="{5BD75597-4FA9-4ECC-B5A1-0FAC6108790F}">
      <dgm:prSet/>
      <dgm:spPr/>
      <dgm:t>
        <a:bodyPr/>
        <a:lstStyle/>
        <a:p>
          <a:endParaRPr lang="en-US"/>
        </a:p>
      </dgm:t>
    </dgm:pt>
    <dgm:pt modelId="{0A7CA86D-9906-4FBB-994B-1BCCE7F80974}">
      <dgm:prSet phldrT="[Text]"/>
      <dgm:spPr/>
      <dgm:t>
        <a:bodyPr/>
        <a:lstStyle/>
        <a:p>
          <a:endParaRPr lang="en-US"/>
        </a:p>
      </dgm:t>
    </dgm:pt>
    <dgm:pt modelId="{211D2D24-6172-4244-8FDF-C954422690C4}" type="parTrans" cxnId="{FC6C8932-EC4D-418D-B066-5CFF8A7AD59D}">
      <dgm:prSet/>
      <dgm:spPr/>
      <dgm:t>
        <a:bodyPr/>
        <a:lstStyle/>
        <a:p>
          <a:endParaRPr lang="en-US"/>
        </a:p>
      </dgm:t>
    </dgm:pt>
    <dgm:pt modelId="{9967D52B-0C51-4D20-9E0E-A0DDA5779463}" type="sibTrans" cxnId="{FC6C8932-EC4D-418D-B066-5CFF8A7AD59D}">
      <dgm:prSet/>
      <dgm:spPr/>
      <dgm:t>
        <a:bodyPr/>
        <a:lstStyle/>
        <a:p>
          <a:endParaRPr lang="en-US"/>
        </a:p>
      </dgm:t>
    </dgm:pt>
    <dgm:pt modelId="{E181CDC0-5355-4465-A119-035166169D9E}" type="pres">
      <dgm:prSet presAssocID="{B4040CBE-E3AD-4CB4-BD91-400BBBB808CD}" presName="Name0" presStyleCnt="0">
        <dgm:presLayoutVars>
          <dgm:dir/>
          <dgm:animLvl val="lvl"/>
          <dgm:resizeHandles val="exact"/>
        </dgm:presLayoutVars>
      </dgm:prSet>
      <dgm:spPr/>
    </dgm:pt>
    <dgm:pt modelId="{F4E3BCEB-26F5-4B2E-A4C4-3AFA313D8A85}" type="pres">
      <dgm:prSet presAssocID="{B4040CBE-E3AD-4CB4-BD91-400BBBB808CD}" presName="dummy" presStyleCnt="0"/>
      <dgm:spPr/>
    </dgm:pt>
    <dgm:pt modelId="{B754A37E-ECE7-48A8-9179-7AD6F23A2A4A}" type="pres">
      <dgm:prSet presAssocID="{B4040CBE-E3AD-4CB4-BD91-400BBBB808CD}" presName="linH" presStyleCnt="0"/>
      <dgm:spPr/>
    </dgm:pt>
    <dgm:pt modelId="{F1B4ED3B-177D-4E61-8BF2-26591869D560}" type="pres">
      <dgm:prSet presAssocID="{B4040CBE-E3AD-4CB4-BD91-400BBBB808CD}" presName="padding1" presStyleCnt="0"/>
      <dgm:spPr/>
    </dgm:pt>
    <dgm:pt modelId="{2844602F-E412-45CF-B6F6-81914B133C09}" type="pres">
      <dgm:prSet presAssocID="{06936A3B-715E-46AC-BD39-71CB0859AE97}" presName="linV" presStyleCnt="0"/>
      <dgm:spPr/>
    </dgm:pt>
    <dgm:pt modelId="{D5BF222E-0F12-466E-B948-A36DA6C46E97}" type="pres">
      <dgm:prSet presAssocID="{06936A3B-715E-46AC-BD39-71CB0859AE97}" presName="spVertical1" presStyleCnt="0"/>
      <dgm:spPr/>
    </dgm:pt>
    <dgm:pt modelId="{C5D13E5D-134A-4DD9-A53C-689C2BEC0C0E}" type="pres">
      <dgm:prSet presAssocID="{06936A3B-715E-46AC-BD39-71CB0859AE97}" presName="parTx" presStyleLbl="revTx" presStyleIdx="0" presStyleCnt="4">
        <dgm:presLayoutVars>
          <dgm:chMax val="0"/>
          <dgm:chPref val="0"/>
          <dgm:bulletEnabled val="1"/>
        </dgm:presLayoutVars>
      </dgm:prSet>
      <dgm:spPr/>
      <dgm:t>
        <a:bodyPr/>
        <a:lstStyle/>
        <a:p>
          <a:endParaRPr lang="en-US"/>
        </a:p>
      </dgm:t>
    </dgm:pt>
    <dgm:pt modelId="{BD20F7B9-4A3C-4AF0-97B2-917EB47DB3A3}" type="pres">
      <dgm:prSet presAssocID="{06936A3B-715E-46AC-BD39-71CB0859AE97}" presName="spVertical2" presStyleCnt="0"/>
      <dgm:spPr/>
    </dgm:pt>
    <dgm:pt modelId="{661E014C-C5F8-4853-8901-BB2B06D8BF8F}" type="pres">
      <dgm:prSet presAssocID="{06936A3B-715E-46AC-BD39-71CB0859AE97}" presName="spVertical3" presStyleCnt="0"/>
      <dgm:spPr/>
    </dgm:pt>
    <dgm:pt modelId="{03787D51-AE59-462C-A78A-1393060A9EBA}" type="pres">
      <dgm:prSet presAssocID="{61BE6982-CCA9-4244-BEBD-04A5DBC32F7E}" presName="space" presStyleCnt="0"/>
      <dgm:spPr/>
    </dgm:pt>
    <dgm:pt modelId="{21A34820-3B08-49C6-B6AF-338748F31A41}" type="pres">
      <dgm:prSet presAssocID="{0A7CA86D-9906-4FBB-994B-1BCCE7F80974}" presName="linV" presStyleCnt="0"/>
      <dgm:spPr/>
    </dgm:pt>
    <dgm:pt modelId="{F50FE9A9-D2D3-494E-9EE0-9467DEDC5121}" type="pres">
      <dgm:prSet presAssocID="{0A7CA86D-9906-4FBB-994B-1BCCE7F80974}" presName="spVertical1" presStyleCnt="0"/>
      <dgm:spPr/>
    </dgm:pt>
    <dgm:pt modelId="{2801B075-BDFA-4D0A-B078-45F85C03FC5C}" type="pres">
      <dgm:prSet presAssocID="{0A7CA86D-9906-4FBB-994B-1BCCE7F80974}" presName="parTx" presStyleLbl="revTx" presStyleIdx="1" presStyleCnt="4">
        <dgm:presLayoutVars>
          <dgm:chMax val="0"/>
          <dgm:chPref val="0"/>
          <dgm:bulletEnabled val="1"/>
        </dgm:presLayoutVars>
      </dgm:prSet>
      <dgm:spPr/>
      <dgm:t>
        <a:bodyPr/>
        <a:lstStyle/>
        <a:p>
          <a:endParaRPr lang="en-US"/>
        </a:p>
      </dgm:t>
    </dgm:pt>
    <dgm:pt modelId="{1A0BD1CC-A1E7-49E0-8ADD-299FD168A2F9}" type="pres">
      <dgm:prSet presAssocID="{0A7CA86D-9906-4FBB-994B-1BCCE7F80974}" presName="spVertical2" presStyleCnt="0"/>
      <dgm:spPr/>
    </dgm:pt>
    <dgm:pt modelId="{3FF77630-CB5E-4779-8054-5FB54E0B917F}" type="pres">
      <dgm:prSet presAssocID="{0A7CA86D-9906-4FBB-994B-1BCCE7F80974}" presName="spVertical3" presStyleCnt="0"/>
      <dgm:spPr/>
    </dgm:pt>
    <dgm:pt modelId="{DCEED6BE-72DC-4B80-8CD0-1B3BBFA01E74}" type="pres">
      <dgm:prSet presAssocID="{9967D52B-0C51-4D20-9E0E-A0DDA5779463}" presName="space" presStyleCnt="0"/>
      <dgm:spPr/>
    </dgm:pt>
    <dgm:pt modelId="{7212DA09-5A70-4D1B-AA32-2B49CFC67C52}" type="pres">
      <dgm:prSet presAssocID="{47D6BE66-2192-40C7-9BD6-341C5FEF150B}" presName="linV" presStyleCnt="0"/>
      <dgm:spPr/>
    </dgm:pt>
    <dgm:pt modelId="{D39452D3-D324-43AB-B96C-384C45FB2795}" type="pres">
      <dgm:prSet presAssocID="{47D6BE66-2192-40C7-9BD6-341C5FEF150B}" presName="spVertical1" presStyleCnt="0"/>
      <dgm:spPr/>
    </dgm:pt>
    <dgm:pt modelId="{F96B0FE7-99A1-4320-AA26-AD7D8B0D0524}" type="pres">
      <dgm:prSet presAssocID="{47D6BE66-2192-40C7-9BD6-341C5FEF150B}" presName="parTx" presStyleLbl="revTx" presStyleIdx="2" presStyleCnt="4">
        <dgm:presLayoutVars>
          <dgm:chMax val="0"/>
          <dgm:chPref val="0"/>
          <dgm:bulletEnabled val="1"/>
        </dgm:presLayoutVars>
      </dgm:prSet>
      <dgm:spPr/>
      <dgm:t>
        <a:bodyPr/>
        <a:lstStyle/>
        <a:p>
          <a:endParaRPr lang="en-US"/>
        </a:p>
      </dgm:t>
    </dgm:pt>
    <dgm:pt modelId="{23653809-519B-4C15-B314-AFDD4A101964}" type="pres">
      <dgm:prSet presAssocID="{47D6BE66-2192-40C7-9BD6-341C5FEF150B}" presName="spVertical2" presStyleCnt="0"/>
      <dgm:spPr/>
    </dgm:pt>
    <dgm:pt modelId="{3C790198-92BF-4FD1-824E-3FE485146C7E}" type="pres">
      <dgm:prSet presAssocID="{47D6BE66-2192-40C7-9BD6-341C5FEF150B}" presName="spVertical3" presStyleCnt="0"/>
      <dgm:spPr/>
    </dgm:pt>
    <dgm:pt modelId="{9F9ECF18-ABAC-4871-947B-652306617BDB}" type="pres">
      <dgm:prSet presAssocID="{C78A998D-AF30-431C-AEF8-55743BBC4DB4}" presName="space" presStyleCnt="0"/>
      <dgm:spPr/>
    </dgm:pt>
    <dgm:pt modelId="{0C97F82B-60EF-4A1F-BF7D-0412A1B8E303}" type="pres">
      <dgm:prSet presAssocID="{98250FC4-5317-47CC-B63B-A89726812D9A}" presName="linV" presStyleCnt="0"/>
      <dgm:spPr/>
    </dgm:pt>
    <dgm:pt modelId="{3B4CAB96-EA3E-4783-A1F2-8A8F9A53E156}" type="pres">
      <dgm:prSet presAssocID="{98250FC4-5317-47CC-B63B-A89726812D9A}" presName="spVertical1" presStyleCnt="0"/>
      <dgm:spPr/>
    </dgm:pt>
    <dgm:pt modelId="{14E7E3A0-F51A-4829-93CF-10FA7A3B2B0B}" type="pres">
      <dgm:prSet presAssocID="{98250FC4-5317-47CC-B63B-A89726812D9A}" presName="parTx" presStyleLbl="revTx" presStyleIdx="3" presStyleCnt="4">
        <dgm:presLayoutVars>
          <dgm:chMax val="0"/>
          <dgm:chPref val="0"/>
          <dgm:bulletEnabled val="1"/>
        </dgm:presLayoutVars>
      </dgm:prSet>
      <dgm:spPr/>
      <dgm:t>
        <a:bodyPr/>
        <a:lstStyle/>
        <a:p>
          <a:endParaRPr lang="en-US"/>
        </a:p>
      </dgm:t>
    </dgm:pt>
    <dgm:pt modelId="{EB2B531A-B247-4C24-ACD9-1E01DB08573B}" type="pres">
      <dgm:prSet presAssocID="{98250FC4-5317-47CC-B63B-A89726812D9A}" presName="spVertical2" presStyleCnt="0"/>
      <dgm:spPr/>
    </dgm:pt>
    <dgm:pt modelId="{6C78BF59-13E2-412E-9D1B-A8B96C61C66F}" type="pres">
      <dgm:prSet presAssocID="{98250FC4-5317-47CC-B63B-A89726812D9A}" presName="spVertical3" presStyleCnt="0"/>
      <dgm:spPr/>
    </dgm:pt>
    <dgm:pt modelId="{EA4B60C5-50E3-4754-95FF-52AB8EF3F350}" type="pres">
      <dgm:prSet presAssocID="{B4040CBE-E3AD-4CB4-BD91-400BBBB808CD}" presName="padding2" presStyleCnt="0"/>
      <dgm:spPr/>
    </dgm:pt>
    <dgm:pt modelId="{5D9C1548-63AA-44D9-B5CE-8EC064D36B81}" type="pres">
      <dgm:prSet presAssocID="{B4040CBE-E3AD-4CB4-BD91-400BBBB808CD}" presName="negArrow" presStyleCnt="0"/>
      <dgm:spPr/>
    </dgm:pt>
    <dgm:pt modelId="{0CF58C9C-CEC9-4072-882D-79626BA538A8}" type="pres">
      <dgm:prSet presAssocID="{B4040CBE-E3AD-4CB4-BD91-400BBBB808CD}" presName="backgroundArrow" presStyleLbl="node1" presStyleIdx="0" presStyleCnt="1"/>
      <dgm:spPr/>
    </dgm:pt>
  </dgm:ptLst>
  <dgm:cxnLst>
    <dgm:cxn modelId="{5BD75597-4FA9-4ECC-B5A1-0FAC6108790F}" srcId="{B4040CBE-E3AD-4CB4-BD91-400BBBB808CD}" destId="{98250FC4-5317-47CC-B63B-A89726812D9A}" srcOrd="3" destOrd="0" parTransId="{E9F58488-BB84-49FA-BB25-8ACCC281A9FE}" sibTransId="{3BE5FE14-FADA-4528-9804-1EB4C43C4BB9}"/>
    <dgm:cxn modelId="{FC6C8932-EC4D-418D-B066-5CFF8A7AD59D}" srcId="{B4040CBE-E3AD-4CB4-BD91-400BBBB808CD}" destId="{0A7CA86D-9906-4FBB-994B-1BCCE7F80974}" srcOrd="1" destOrd="0" parTransId="{211D2D24-6172-4244-8FDF-C954422690C4}" sibTransId="{9967D52B-0C51-4D20-9E0E-A0DDA5779463}"/>
    <dgm:cxn modelId="{E53248EC-B5BC-4952-93D8-360517566C6A}" type="presOf" srcId="{98250FC4-5317-47CC-B63B-A89726812D9A}" destId="{14E7E3A0-F51A-4829-93CF-10FA7A3B2B0B}" srcOrd="0" destOrd="0" presId="urn:microsoft.com/office/officeart/2005/8/layout/hProcess3"/>
    <dgm:cxn modelId="{A085C111-60AF-4BA3-B883-51536B3468D2}" type="presOf" srcId="{B4040CBE-E3AD-4CB4-BD91-400BBBB808CD}" destId="{E181CDC0-5355-4465-A119-035166169D9E}" srcOrd="0" destOrd="0" presId="urn:microsoft.com/office/officeart/2005/8/layout/hProcess3"/>
    <dgm:cxn modelId="{7F455F1F-6BC6-432D-AED0-A52A7611ACD2}" srcId="{B4040CBE-E3AD-4CB4-BD91-400BBBB808CD}" destId="{06936A3B-715E-46AC-BD39-71CB0859AE97}" srcOrd="0" destOrd="0" parTransId="{9E66FF8D-59E4-4839-AB3B-3805FF17936A}" sibTransId="{61BE6982-CCA9-4244-BEBD-04A5DBC32F7E}"/>
    <dgm:cxn modelId="{606AA5CD-DE43-4FC9-9F6F-04C2552CBAB3}" type="presOf" srcId="{47D6BE66-2192-40C7-9BD6-341C5FEF150B}" destId="{F96B0FE7-99A1-4320-AA26-AD7D8B0D0524}" srcOrd="0" destOrd="0" presId="urn:microsoft.com/office/officeart/2005/8/layout/hProcess3"/>
    <dgm:cxn modelId="{1B212D53-CF3A-4755-A64B-18C8C954BEE9}" srcId="{B4040CBE-E3AD-4CB4-BD91-400BBBB808CD}" destId="{47D6BE66-2192-40C7-9BD6-341C5FEF150B}" srcOrd="2" destOrd="0" parTransId="{264B93C4-B246-4741-BE0B-67BB8A6A147C}" sibTransId="{C78A998D-AF30-431C-AEF8-55743BBC4DB4}"/>
    <dgm:cxn modelId="{48A4455F-E548-4E04-BCF6-A5E272E82BB8}" type="presOf" srcId="{0A7CA86D-9906-4FBB-994B-1BCCE7F80974}" destId="{2801B075-BDFA-4D0A-B078-45F85C03FC5C}" srcOrd="0" destOrd="0" presId="urn:microsoft.com/office/officeart/2005/8/layout/hProcess3"/>
    <dgm:cxn modelId="{6D9F19D9-6D8A-4EAF-B6B9-B3DFC49FAF6A}" type="presOf" srcId="{06936A3B-715E-46AC-BD39-71CB0859AE97}" destId="{C5D13E5D-134A-4DD9-A53C-689C2BEC0C0E}" srcOrd="0" destOrd="0" presId="urn:microsoft.com/office/officeart/2005/8/layout/hProcess3"/>
    <dgm:cxn modelId="{3ED287AA-AA6B-44D4-870F-225736431E6F}" type="presParOf" srcId="{E181CDC0-5355-4465-A119-035166169D9E}" destId="{F4E3BCEB-26F5-4B2E-A4C4-3AFA313D8A85}" srcOrd="0" destOrd="0" presId="urn:microsoft.com/office/officeart/2005/8/layout/hProcess3"/>
    <dgm:cxn modelId="{6FEEBBE6-B858-4011-B012-BFC25B55DA28}" type="presParOf" srcId="{E181CDC0-5355-4465-A119-035166169D9E}" destId="{B754A37E-ECE7-48A8-9179-7AD6F23A2A4A}" srcOrd="1" destOrd="0" presId="urn:microsoft.com/office/officeart/2005/8/layout/hProcess3"/>
    <dgm:cxn modelId="{CBBC2F4D-68CB-4E57-BD38-40B548E74D7C}" type="presParOf" srcId="{B754A37E-ECE7-48A8-9179-7AD6F23A2A4A}" destId="{F1B4ED3B-177D-4E61-8BF2-26591869D560}" srcOrd="0" destOrd="0" presId="urn:microsoft.com/office/officeart/2005/8/layout/hProcess3"/>
    <dgm:cxn modelId="{C89EBFD9-67A7-44B8-BACC-F8C982C92DF4}" type="presParOf" srcId="{B754A37E-ECE7-48A8-9179-7AD6F23A2A4A}" destId="{2844602F-E412-45CF-B6F6-81914B133C09}" srcOrd="1" destOrd="0" presId="urn:microsoft.com/office/officeart/2005/8/layout/hProcess3"/>
    <dgm:cxn modelId="{3DECC1A5-9F70-4A34-B151-48E10EF0FE6F}" type="presParOf" srcId="{2844602F-E412-45CF-B6F6-81914B133C09}" destId="{D5BF222E-0F12-466E-B948-A36DA6C46E97}" srcOrd="0" destOrd="0" presId="urn:microsoft.com/office/officeart/2005/8/layout/hProcess3"/>
    <dgm:cxn modelId="{031132D5-A294-488B-A024-DAAEC4855709}" type="presParOf" srcId="{2844602F-E412-45CF-B6F6-81914B133C09}" destId="{C5D13E5D-134A-4DD9-A53C-689C2BEC0C0E}" srcOrd="1" destOrd="0" presId="urn:microsoft.com/office/officeart/2005/8/layout/hProcess3"/>
    <dgm:cxn modelId="{1FCDC770-385B-496A-9872-A6A910C219DB}" type="presParOf" srcId="{2844602F-E412-45CF-B6F6-81914B133C09}" destId="{BD20F7B9-4A3C-4AF0-97B2-917EB47DB3A3}" srcOrd="2" destOrd="0" presId="urn:microsoft.com/office/officeart/2005/8/layout/hProcess3"/>
    <dgm:cxn modelId="{24E07C69-A1DA-4AEE-9D63-2EB2CBA369FC}" type="presParOf" srcId="{2844602F-E412-45CF-B6F6-81914B133C09}" destId="{661E014C-C5F8-4853-8901-BB2B06D8BF8F}" srcOrd="3" destOrd="0" presId="urn:microsoft.com/office/officeart/2005/8/layout/hProcess3"/>
    <dgm:cxn modelId="{2F277927-5F60-4B51-8833-0E6018EFDA21}" type="presParOf" srcId="{B754A37E-ECE7-48A8-9179-7AD6F23A2A4A}" destId="{03787D51-AE59-462C-A78A-1393060A9EBA}" srcOrd="2" destOrd="0" presId="urn:microsoft.com/office/officeart/2005/8/layout/hProcess3"/>
    <dgm:cxn modelId="{7216DFCA-4936-4DF6-9B79-53C727C3723B}" type="presParOf" srcId="{B754A37E-ECE7-48A8-9179-7AD6F23A2A4A}" destId="{21A34820-3B08-49C6-B6AF-338748F31A41}" srcOrd="3" destOrd="0" presId="urn:microsoft.com/office/officeart/2005/8/layout/hProcess3"/>
    <dgm:cxn modelId="{06CBBDA8-1CB4-4E0F-8FCC-66CB66785685}" type="presParOf" srcId="{21A34820-3B08-49C6-B6AF-338748F31A41}" destId="{F50FE9A9-D2D3-494E-9EE0-9467DEDC5121}" srcOrd="0" destOrd="0" presId="urn:microsoft.com/office/officeart/2005/8/layout/hProcess3"/>
    <dgm:cxn modelId="{16A4D10A-6765-4B58-8C7A-FA70D061F128}" type="presParOf" srcId="{21A34820-3B08-49C6-B6AF-338748F31A41}" destId="{2801B075-BDFA-4D0A-B078-45F85C03FC5C}" srcOrd="1" destOrd="0" presId="urn:microsoft.com/office/officeart/2005/8/layout/hProcess3"/>
    <dgm:cxn modelId="{0986A126-7614-4394-AAED-FA0DBD25238E}" type="presParOf" srcId="{21A34820-3B08-49C6-B6AF-338748F31A41}" destId="{1A0BD1CC-A1E7-49E0-8ADD-299FD168A2F9}" srcOrd="2" destOrd="0" presId="urn:microsoft.com/office/officeart/2005/8/layout/hProcess3"/>
    <dgm:cxn modelId="{B463224B-BFE0-4704-B4AB-4A4FE5CE8B54}" type="presParOf" srcId="{21A34820-3B08-49C6-B6AF-338748F31A41}" destId="{3FF77630-CB5E-4779-8054-5FB54E0B917F}" srcOrd="3" destOrd="0" presId="urn:microsoft.com/office/officeart/2005/8/layout/hProcess3"/>
    <dgm:cxn modelId="{C3055817-4D2E-4F95-8D88-BC02EC04C146}" type="presParOf" srcId="{B754A37E-ECE7-48A8-9179-7AD6F23A2A4A}" destId="{DCEED6BE-72DC-4B80-8CD0-1B3BBFA01E74}" srcOrd="4" destOrd="0" presId="urn:microsoft.com/office/officeart/2005/8/layout/hProcess3"/>
    <dgm:cxn modelId="{60A2C662-2A97-44BD-9A16-671DF65F9EC2}" type="presParOf" srcId="{B754A37E-ECE7-48A8-9179-7AD6F23A2A4A}" destId="{7212DA09-5A70-4D1B-AA32-2B49CFC67C52}" srcOrd="5" destOrd="0" presId="urn:microsoft.com/office/officeart/2005/8/layout/hProcess3"/>
    <dgm:cxn modelId="{5DD4DA50-CA3C-4B27-80AC-48D52E927B3B}" type="presParOf" srcId="{7212DA09-5A70-4D1B-AA32-2B49CFC67C52}" destId="{D39452D3-D324-43AB-B96C-384C45FB2795}" srcOrd="0" destOrd="0" presId="urn:microsoft.com/office/officeart/2005/8/layout/hProcess3"/>
    <dgm:cxn modelId="{18D69171-8018-4BB9-991A-7D30AFC0979F}" type="presParOf" srcId="{7212DA09-5A70-4D1B-AA32-2B49CFC67C52}" destId="{F96B0FE7-99A1-4320-AA26-AD7D8B0D0524}" srcOrd="1" destOrd="0" presId="urn:microsoft.com/office/officeart/2005/8/layout/hProcess3"/>
    <dgm:cxn modelId="{DBF61E8B-CA01-4A2E-A126-2563E109A9BA}" type="presParOf" srcId="{7212DA09-5A70-4D1B-AA32-2B49CFC67C52}" destId="{23653809-519B-4C15-B314-AFDD4A101964}" srcOrd="2" destOrd="0" presId="urn:microsoft.com/office/officeart/2005/8/layout/hProcess3"/>
    <dgm:cxn modelId="{B774A88D-DC33-4406-B5E5-1063034B371F}" type="presParOf" srcId="{7212DA09-5A70-4D1B-AA32-2B49CFC67C52}" destId="{3C790198-92BF-4FD1-824E-3FE485146C7E}" srcOrd="3" destOrd="0" presId="urn:microsoft.com/office/officeart/2005/8/layout/hProcess3"/>
    <dgm:cxn modelId="{64314028-0B47-4FFF-959F-9263D356404B}" type="presParOf" srcId="{B754A37E-ECE7-48A8-9179-7AD6F23A2A4A}" destId="{9F9ECF18-ABAC-4871-947B-652306617BDB}" srcOrd="6" destOrd="0" presId="urn:microsoft.com/office/officeart/2005/8/layout/hProcess3"/>
    <dgm:cxn modelId="{F3907F86-091B-4962-9814-1B2B03BBCA81}" type="presParOf" srcId="{B754A37E-ECE7-48A8-9179-7AD6F23A2A4A}" destId="{0C97F82B-60EF-4A1F-BF7D-0412A1B8E303}" srcOrd="7" destOrd="0" presId="urn:microsoft.com/office/officeart/2005/8/layout/hProcess3"/>
    <dgm:cxn modelId="{58572148-7746-4A6C-A694-E4DCDB744BF1}" type="presParOf" srcId="{0C97F82B-60EF-4A1F-BF7D-0412A1B8E303}" destId="{3B4CAB96-EA3E-4783-A1F2-8A8F9A53E156}" srcOrd="0" destOrd="0" presId="urn:microsoft.com/office/officeart/2005/8/layout/hProcess3"/>
    <dgm:cxn modelId="{A023017C-64B4-4E20-BE9D-EC0616173D6D}" type="presParOf" srcId="{0C97F82B-60EF-4A1F-BF7D-0412A1B8E303}" destId="{14E7E3A0-F51A-4829-93CF-10FA7A3B2B0B}" srcOrd="1" destOrd="0" presId="urn:microsoft.com/office/officeart/2005/8/layout/hProcess3"/>
    <dgm:cxn modelId="{D796373B-9959-448B-ABCB-AFFB0EBE3AB6}" type="presParOf" srcId="{0C97F82B-60EF-4A1F-BF7D-0412A1B8E303}" destId="{EB2B531A-B247-4C24-ACD9-1E01DB08573B}" srcOrd="2" destOrd="0" presId="urn:microsoft.com/office/officeart/2005/8/layout/hProcess3"/>
    <dgm:cxn modelId="{5BE4EB05-1CFD-4619-BE99-8BBE52B6A9FD}" type="presParOf" srcId="{0C97F82B-60EF-4A1F-BF7D-0412A1B8E303}" destId="{6C78BF59-13E2-412E-9D1B-A8B96C61C66F}" srcOrd="3" destOrd="0" presId="urn:microsoft.com/office/officeart/2005/8/layout/hProcess3"/>
    <dgm:cxn modelId="{F4C9EC6F-19C4-426F-B3C0-741BD96FAF5F}" type="presParOf" srcId="{B754A37E-ECE7-48A8-9179-7AD6F23A2A4A}" destId="{EA4B60C5-50E3-4754-95FF-52AB8EF3F350}" srcOrd="8" destOrd="0" presId="urn:microsoft.com/office/officeart/2005/8/layout/hProcess3"/>
    <dgm:cxn modelId="{D9AA2509-5DE8-4F0C-BC48-AFDF00962D00}" type="presParOf" srcId="{B754A37E-ECE7-48A8-9179-7AD6F23A2A4A}" destId="{5D9C1548-63AA-44D9-B5CE-8EC064D36B81}" srcOrd="9" destOrd="0" presId="urn:microsoft.com/office/officeart/2005/8/layout/hProcess3"/>
    <dgm:cxn modelId="{0A44792A-FD36-495C-98AE-47A577D9D86B}" type="presParOf" srcId="{B754A37E-ECE7-48A8-9179-7AD6F23A2A4A}" destId="{0CF58C9C-CEC9-4072-882D-79626BA538A8}" srcOrd="10"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58C9C-CEC9-4072-882D-79626BA538A8}">
      <dsp:nvSpPr>
        <dsp:cNvPr id="0" name=""/>
        <dsp:cNvSpPr/>
      </dsp:nvSpPr>
      <dsp:spPr>
        <a:xfrm>
          <a:off x="0" y="686991"/>
          <a:ext cx="8229600" cy="3151979"/>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E7E3A0-F51A-4829-93CF-10FA7A3B2B0B}">
      <dsp:nvSpPr>
        <dsp:cNvPr id="0" name=""/>
        <dsp:cNvSpPr/>
      </dsp:nvSpPr>
      <dsp:spPr>
        <a:xfrm>
          <a:off x="5939938"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5939938" y="1474986"/>
        <a:ext cx="1466701" cy="1575989"/>
      </dsp:txXfrm>
    </dsp:sp>
    <dsp:sp modelId="{F96B0FE7-99A1-4320-AA26-AD7D8B0D0524}">
      <dsp:nvSpPr>
        <dsp:cNvPr id="0" name=""/>
        <dsp:cNvSpPr/>
      </dsp:nvSpPr>
      <dsp:spPr>
        <a:xfrm>
          <a:off x="4179897"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4179897" y="1474986"/>
        <a:ext cx="1466701" cy="1575989"/>
      </dsp:txXfrm>
    </dsp:sp>
    <dsp:sp modelId="{2801B075-BDFA-4D0A-B078-45F85C03FC5C}">
      <dsp:nvSpPr>
        <dsp:cNvPr id="0" name=""/>
        <dsp:cNvSpPr/>
      </dsp:nvSpPr>
      <dsp:spPr>
        <a:xfrm>
          <a:off x="2419856"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endParaRPr lang="en-US" sz="2500" kern="1200"/>
        </a:p>
      </dsp:txBody>
      <dsp:txXfrm>
        <a:off x="2419856" y="1474986"/>
        <a:ext cx="1466701" cy="1575989"/>
      </dsp:txXfrm>
    </dsp:sp>
    <dsp:sp modelId="{C5D13E5D-134A-4DD9-A53C-689C2BEC0C0E}">
      <dsp:nvSpPr>
        <dsp:cNvPr id="0" name=""/>
        <dsp:cNvSpPr/>
      </dsp:nvSpPr>
      <dsp:spPr>
        <a:xfrm>
          <a:off x="659814" y="1474986"/>
          <a:ext cx="1466701" cy="1575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0" rIns="0" bIns="254000" numCol="1" spcCol="1270" anchor="ctr" anchorCtr="0">
          <a:noAutofit/>
        </a:bodyPr>
        <a:lstStyle/>
        <a:p>
          <a:pPr lvl="0" algn="ctr" defTabSz="1111250">
            <a:lnSpc>
              <a:spcPct val="90000"/>
            </a:lnSpc>
            <a:spcBef>
              <a:spcPct val="0"/>
            </a:spcBef>
            <a:spcAft>
              <a:spcPct val="35000"/>
            </a:spcAft>
          </a:pPr>
          <a:r>
            <a:rPr lang="en-US" sz="2500" kern="1200" dirty="0" err="1" smtClean="0"/>
            <a:t>Expande</a:t>
          </a:r>
          <a:r>
            <a:rPr lang="en-US" sz="2500" kern="1200" dirty="0" smtClean="0"/>
            <a:t> Coordinate Algebra</a:t>
          </a:r>
          <a:endParaRPr lang="en-US" sz="2500" kern="1200" dirty="0"/>
        </a:p>
      </dsp:txBody>
      <dsp:txXfrm>
        <a:off x="659814" y="1474986"/>
        <a:ext cx="1466701" cy="157598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8/20/2013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8/20/2013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sz="1600"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Following the content domains, the Standards for Mathematical Practice are</a:t>
            </a:r>
            <a:r>
              <a:rPr lang="en-US" baseline="0" dirty="0" smtClean="0"/>
              <a:t> given focused attention in the Comprehensive Course Overview.  Active links to videos and clarification of these standards are provided.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19</a:t>
            </a:fld>
            <a:endParaRPr lang="en-US"/>
          </a:p>
        </p:txBody>
      </p:sp>
    </p:spTree>
    <p:extLst>
      <p:ext uri="{BB962C8B-B14F-4D97-AF65-F5344CB8AC3E}">
        <p14:creationId xmlns:p14="http://schemas.microsoft.com/office/powerpoint/2010/main" val="2367717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section</a:t>
            </a:r>
            <a:r>
              <a:rPr lang="en-US" baseline="0" dirty="0" smtClean="0"/>
              <a:t> of the Comprehensive Course Overview that will be very helpful to teachers is the Task section.  A table is provided to help delineate each type of task and how they should be used within the frameworks of each unit.  This table is consistent across all grade levels and is provided based on feedback from teachers.  Many Georgia teachers asked for explanations of the types of tasks used to facilitate instruction and mastery of standards.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20</a:t>
            </a:fld>
            <a:endParaRPr lang="en-US"/>
          </a:p>
        </p:txBody>
      </p:sp>
    </p:spTree>
    <p:extLst>
      <p:ext uri="{BB962C8B-B14F-4D97-AF65-F5344CB8AC3E}">
        <p14:creationId xmlns:p14="http://schemas.microsoft.com/office/powerpoint/2010/main" val="733386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the Task section, teachers will</a:t>
            </a:r>
            <a:r>
              <a:rPr lang="en-US" baseline="0" dirty="0" smtClean="0"/>
              <a:t> find detailed information in the FAL section with examples and links to videos of teachers using FALs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21</a:t>
            </a:fld>
            <a:endParaRPr lang="en-US"/>
          </a:p>
        </p:txBody>
      </p:sp>
    </p:spTree>
    <p:extLst>
      <p:ext uri="{BB962C8B-B14F-4D97-AF65-F5344CB8AC3E}">
        <p14:creationId xmlns:p14="http://schemas.microsoft.com/office/powerpoint/2010/main" val="767657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sections are designed</a:t>
            </a:r>
            <a:r>
              <a:rPr lang="en-US" baseline="0" dirty="0" smtClean="0"/>
              <a:t> to tie together many other areas of support offered by GADOE and other states implementing CCSS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22</a:t>
            </a:fld>
            <a:endParaRPr lang="en-US"/>
          </a:p>
        </p:txBody>
      </p:sp>
    </p:spTree>
    <p:extLst>
      <p:ext uri="{BB962C8B-B14F-4D97-AF65-F5344CB8AC3E}">
        <p14:creationId xmlns:p14="http://schemas.microsoft.com/office/powerpoint/2010/main" val="2792796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This is a DOK</a:t>
            </a:r>
            <a:r>
              <a:rPr lang="en-GB" baseline="0" dirty="0" smtClean="0"/>
              <a:t> 2 question that is aligned to A.REI.05</a:t>
            </a:r>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the question then becomes which of the choices has one of the equations replaced with the sum of multiples of the given equations. (The process in which we use to solve a system of equations by elimination)</a:t>
            </a:r>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A</a:t>
            </a:r>
            <a:r>
              <a:rPr lang="en-GB" baseline="0" dirty="0" smtClean="0"/>
              <a:t> is incorrect because only the coefficient for y has been multiplied by -1 in the second equation. B is incorrect because non-corresponding coefficients have been added. C is incorrect because there is an inconsistency between the operations performed on the coefficients of x and y and the constant. D is the correct answer.</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How did the students perform.</a:t>
            </a:r>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29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31</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should appear</a:t>
            </a:r>
            <a:r>
              <a:rPr lang="en-US" baseline="0" dirty="0" smtClean="0"/>
              <a:t> when you select Comprehensive Course Overview</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12</a:t>
            </a:fld>
            <a:endParaRPr lang="en-US"/>
          </a:p>
        </p:txBody>
      </p:sp>
    </p:spTree>
    <p:extLst>
      <p:ext uri="{BB962C8B-B14F-4D97-AF65-F5344CB8AC3E}">
        <p14:creationId xmlns:p14="http://schemas.microsoft.com/office/powerpoint/2010/main" val="3167907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fully interactive page will provide teachers with ease</a:t>
            </a:r>
            <a:r>
              <a:rPr lang="en-US" baseline="0" dirty="0" smtClean="0"/>
              <a:t> of access to the information that they need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13</a:t>
            </a:fld>
            <a:endParaRPr lang="en-US"/>
          </a:p>
        </p:txBody>
      </p:sp>
    </p:spTree>
    <p:extLst>
      <p:ext uri="{BB962C8B-B14F-4D97-AF65-F5344CB8AC3E}">
        <p14:creationId xmlns:p14="http://schemas.microsoft.com/office/powerpoint/2010/main" val="274276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Flipbooks are the result of a collaboration</a:t>
            </a:r>
            <a:r>
              <a:rPr lang="en-US" baseline="0" dirty="0" smtClean="0"/>
              <a:t> of many states.  We have provided active links to this resource, but be patient while the document loads as it is very large.</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14</a:t>
            </a:fld>
            <a:endParaRPr lang="en-US"/>
          </a:p>
        </p:txBody>
      </p:sp>
    </p:spTree>
    <p:extLst>
      <p:ext uri="{BB962C8B-B14F-4D97-AF65-F5344CB8AC3E}">
        <p14:creationId xmlns:p14="http://schemas.microsoft.com/office/powerpoint/2010/main" val="2303624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section of the Comprehensive</a:t>
            </a:r>
            <a:r>
              <a:rPr lang="en-US" baseline="0" dirty="0" smtClean="0"/>
              <a:t> Course Overview focuses on Content Domains in Coordinate Algebra/</a:t>
            </a:r>
            <a:r>
              <a:rPr lang="en-US" baseline="0" dirty="0" err="1" smtClean="0"/>
              <a:t>Acc</a:t>
            </a:r>
            <a:r>
              <a:rPr lang="en-US" baseline="0" dirty="0" smtClean="0"/>
              <a:t> CA.  Teachers will be able to see how the standards for CA relate to previous courses and build for future courses.  Once again, active links have been provided for ease of access.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15</a:t>
            </a:fld>
            <a:endParaRPr lang="en-US"/>
          </a:p>
        </p:txBody>
      </p:sp>
    </p:spTree>
    <p:extLst>
      <p:ext uri="{BB962C8B-B14F-4D97-AF65-F5344CB8AC3E}">
        <p14:creationId xmlns:p14="http://schemas.microsoft.com/office/powerpoint/2010/main" val="76136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a:t>
            </a:r>
            <a:r>
              <a:rPr lang="en-US" baseline="0" dirty="0" smtClean="0"/>
              <a:t> content domain is selected, the specific standards for CA/ACA are address with active links to clarification and resources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16</a:t>
            </a:fld>
            <a:endParaRPr lang="en-US"/>
          </a:p>
        </p:txBody>
      </p:sp>
    </p:spTree>
    <p:extLst>
      <p:ext uri="{BB962C8B-B14F-4D97-AF65-F5344CB8AC3E}">
        <p14:creationId xmlns:p14="http://schemas.microsoft.com/office/powerpoint/2010/main" val="2735701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available to assist instruction</a:t>
            </a:r>
            <a:r>
              <a:rPr lang="en-US" baseline="0" dirty="0" smtClean="0"/>
              <a:t> of the standard and how this standard connects to other grades.  Connections, explanations and examples, teaching strategies, and even common misconceptions are addressed.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18</a:t>
            </a:fld>
            <a:endParaRPr lang="en-US"/>
          </a:p>
        </p:txBody>
      </p:sp>
    </p:spTree>
    <p:extLst>
      <p:ext uri="{BB962C8B-B14F-4D97-AF65-F5344CB8AC3E}">
        <p14:creationId xmlns:p14="http://schemas.microsoft.com/office/powerpoint/2010/main" val="4077643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8/20/2013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8/20/2013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8/20/2013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2D455722-A9B4-4540-80DC-D13700BA2660}" type="datetimeFigureOut">
              <a:rPr lang="en-US" smtClean="0"/>
              <a:pPr>
                <a:defRPr/>
              </a:pPr>
              <a:t>8/20/2013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7D3F07CB-545B-4FAC-B891-1A08A2F46C36}" type="slidenum">
              <a:rPr lang="en-US" smtClean="0"/>
              <a:pPr>
                <a:defRPr/>
              </a:pPr>
              <a:t>‹#›</a:t>
            </a:fld>
            <a:endParaRPr lang="en-US"/>
          </a:p>
        </p:txBody>
      </p:sp>
    </p:spTree>
    <p:extLst>
      <p:ext uri="{BB962C8B-B14F-4D97-AF65-F5344CB8AC3E}">
        <p14:creationId xmlns:p14="http://schemas.microsoft.com/office/powerpoint/2010/main" val="235109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EA37E-02F4-436F-B890-43226EA9BC48}" type="datetimeFigureOut">
              <a:rPr lang="en-US" smtClean="0"/>
              <a:pPr>
                <a:defRPr/>
              </a:pPr>
              <a:t>8/20/2013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6D1DF973-4913-44A9-9C34-A61CF21E5BFD}" type="slidenum">
              <a:rPr lang="en-US" smtClean="0"/>
              <a:pPr>
                <a:defRPr/>
              </a:pPr>
              <a:t>‹#›</a:t>
            </a:fld>
            <a:endParaRPr lang="en-US"/>
          </a:p>
        </p:txBody>
      </p:sp>
    </p:spTree>
    <p:extLst>
      <p:ext uri="{BB962C8B-B14F-4D97-AF65-F5344CB8AC3E}">
        <p14:creationId xmlns:p14="http://schemas.microsoft.com/office/powerpoint/2010/main" val="333773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9B13896-3AA0-4CBF-85BE-631E084B481C}" type="datetimeFigureOut">
              <a:rPr lang="en-US" smtClean="0"/>
              <a:pPr>
                <a:defRPr/>
              </a:pPr>
              <a:t>8/20/2013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BFD4266F-16A2-4AC8-BB72-898D524891FD}" type="slidenum">
              <a:rPr lang="en-US" smtClean="0"/>
              <a:pPr>
                <a:defRPr/>
              </a:pPr>
              <a:t>‹#›</a:t>
            </a:fld>
            <a:endParaRPr lang="en-US"/>
          </a:p>
        </p:txBody>
      </p:sp>
    </p:spTree>
    <p:extLst>
      <p:ext uri="{BB962C8B-B14F-4D97-AF65-F5344CB8AC3E}">
        <p14:creationId xmlns:p14="http://schemas.microsoft.com/office/powerpoint/2010/main" val="234794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8C89684E-17FA-4239-9274-27CFEAB3FE03}" type="datetimeFigureOut">
              <a:rPr lang="en-US" smtClean="0"/>
              <a:pPr>
                <a:defRPr/>
              </a:pPr>
              <a:t>8/20/2013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C3D409FD-1D34-4EA1-B4AC-9E903D4A81B0}" type="slidenum">
              <a:rPr lang="en-US" smtClean="0"/>
              <a:pPr>
                <a:defRPr/>
              </a:pPr>
              <a:t>‹#›</a:t>
            </a:fld>
            <a:endParaRPr lang="en-US"/>
          </a:p>
        </p:txBody>
      </p:sp>
    </p:spTree>
    <p:extLst>
      <p:ext uri="{BB962C8B-B14F-4D97-AF65-F5344CB8AC3E}">
        <p14:creationId xmlns:p14="http://schemas.microsoft.com/office/powerpoint/2010/main" val="28348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8C10DB1-01DA-48AB-9F99-ED40CAF55822}" type="datetimeFigureOut">
              <a:rPr lang="en-US" smtClean="0"/>
              <a:pPr>
                <a:defRPr/>
              </a:pPr>
              <a:t>8/20/2013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541A8B44-C7F6-48F5-9D01-AE3DE2A37F54}" type="slidenum">
              <a:rPr lang="en-US" smtClean="0"/>
              <a:pPr>
                <a:defRPr/>
              </a:pPr>
              <a:t>‹#›</a:t>
            </a:fld>
            <a:endParaRPr lang="en-US"/>
          </a:p>
        </p:txBody>
      </p:sp>
    </p:spTree>
    <p:extLst>
      <p:ext uri="{BB962C8B-B14F-4D97-AF65-F5344CB8AC3E}">
        <p14:creationId xmlns:p14="http://schemas.microsoft.com/office/powerpoint/2010/main" val="3031810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18A3CD-D1C9-4338-ABAD-0400F9611BF0}" type="datetimeFigureOut">
              <a:rPr lang="en-US" smtClean="0"/>
              <a:pPr>
                <a:defRPr/>
              </a:pPr>
              <a:t>8/20/2013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F3BA01B3-E892-48D1-AF7E-F96D70C8AE09}" type="slidenum">
              <a:rPr lang="en-US" smtClean="0"/>
              <a:pPr>
                <a:defRPr/>
              </a:pPr>
              <a:t>‹#›</a:t>
            </a:fld>
            <a:endParaRPr lang="en-US"/>
          </a:p>
        </p:txBody>
      </p:sp>
    </p:spTree>
    <p:extLst>
      <p:ext uri="{BB962C8B-B14F-4D97-AF65-F5344CB8AC3E}">
        <p14:creationId xmlns:p14="http://schemas.microsoft.com/office/powerpoint/2010/main" val="2067196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9BEC5DE-46E0-4CDD-A166-C18890698598}" type="datetimeFigureOut">
              <a:rPr lang="en-US" smtClean="0"/>
              <a:pPr>
                <a:defRPr/>
              </a:pPr>
              <a:t>8/20/2013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BB03018-FBDC-4249-B70B-B943AF8D9550}" type="slidenum">
              <a:rPr lang="en-US" smtClean="0"/>
              <a:pPr>
                <a:defRPr/>
              </a:pPr>
              <a:t>‹#›</a:t>
            </a:fld>
            <a:endParaRPr lang="en-US"/>
          </a:p>
        </p:txBody>
      </p:sp>
    </p:spTree>
    <p:extLst>
      <p:ext uri="{BB962C8B-B14F-4D97-AF65-F5344CB8AC3E}">
        <p14:creationId xmlns:p14="http://schemas.microsoft.com/office/powerpoint/2010/main" val="40908544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6EC98BA-D25F-4645-A181-4814D9AEB050}" type="datetimeFigureOut">
              <a:rPr lang="en-US" smtClean="0"/>
              <a:pPr>
                <a:defRPr/>
              </a:pPr>
              <a:t>8/20/2013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3F866AFF-E9D9-443A-923A-85F266772606}" type="slidenum">
              <a:rPr lang="en-US" smtClean="0"/>
              <a:pPr>
                <a:defRPr/>
              </a:pPr>
              <a:t>‹#›</a:t>
            </a:fld>
            <a:endParaRPr lang="en-US"/>
          </a:p>
        </p:txBody>
      </p:sp>
    </p:spTree>
    <p:extLst>
      <p:ext uri="{BB962C8B-B14F-4D97-AF65-F5344CB8AC3E}">
        <p14:creationId xmlns:p14="http://schemas.microsoft.com/office/powerpoint/2010/main" val="376344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8/20/2013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3C8E991-BE1E-4D08-BF69-14E62227E662}" type="datetimeFigureOut">
              <a:rPr lang="en-US" smtClean="0"/>
              <a:pPr>
                <a:defRPr/>
              </a:pPr>
              <a:t>8/20/2013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D2010406-228F-4845-A5BA-BC6CB642788F}" type="slidenum">
              <a:rPr lang="en-US" smtClean="0"/>
              <a:pPr>
                <a:defRPr/>
              </a:pPr>
              <a:t>‹#›</a:t>
            </a:fld>
            <a:endParaRPr lang="en-US"/>
          </a:p>
        </p:txBody>
      </p:sp>
    </p:spTree>
    <p:extLst>
      <p:ext uri="{BB962C8B-B14F-4D97-AF65-F5344CB8AC3E}">
        <p14:creationId xmlns:p14="http://schemas.microsoft.com/office/powerpoint/2010/main" val="1985562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F03816B7-0D84-4394-A043-0DCB5CE3AA5C}" type="datetimeFigureOut">
              <a:rPr lang="en-US" smtClean="0"/>
              <a:pPr>
                <a:defRPr/>
              </a:pPr>
              <a:t>8/20/2013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CD807065-8CE4-4038-BC35-61F26DB01A12}" type="slidenum">
              <a:rPr lang="en-US" smtClean="0"/>
              <a:pPr>
                <a:defRPr/>
              </a:pPr>
              <a:t>‹#›</a:t>
            </a:fld>
            <a:endParaRPr lang="en-US"/>
          </a:p>
        </p:txBody>
      </p:sp>
    </p:spTree>
    <p:extLst>
      <p:ext uri="{BB962C8B-B14F-4D97-AF65-F5344CB8AC3E}">
        <p14:creationId xmlns:p14="http://schemas.microsoft.com/office/powerpoint/2010/main" val="21332822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0D012BF-B209-4445-A89E-7FB2872DF2C2}" type="datetimeFigureOut">
              <a:rPr lang="en-US" smtClean="0"/>
              <a:pPr>
                <a:defRPr/>
              </a:pPr>
              <a:t>8/20/2013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06CBF901-778F-42D2-96F1-EE232143EF75}" type="slidenum">
              <a:rPr lang="en-US" smtClean="0"/>
              <a:pPr>
                <a:defRPr/>
              </a:pPr>
              <a:t>‹#›</a:t>
            </a:fld>
            <a:endParaRPr lang="en-US"/>
          </a:p>
        </p:txBody>
      </p:sp>
    </p:spTree>
    <p:extLst>
      <p:ext uri="{BB962C8B-B14F-4D97-AF65-F5344CB8AC3E}">
        <p14:creationId xmlns:p14="http://schemas.microsoft.com/office/powerpoint/2010/main" val="3449418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8/20/2013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8/20/2013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8/20/2013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8/20/2013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8/20/2013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8/20/2013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8/20/2013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8/20/2013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9C4ACAD-39EC-4D44-8A87-53D2DB3E8137}" type="datetimeFigureOut">
              <a:rPr lang="en-US" smtClean="0"/>
              <a:pPr>
                <a:defRPr/>
              </a:pPr>
              <a:t>8/20/2013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7AB964-1A21-4543-97AC-CDD79CDC9751}" type="slidenum">
              <a:rPr lang="en-US" smtClean="0"/>
              <a:pPr>
                <a:defRPr/>
              </a:pPr>
              <a:t>‹#›</a:t>
            </a:fld>
            <a:endParaRPr lang="en-US"/>
          </a:p>
        </p:txBody>
      </p:sp>
    </p:spTree>
    <p:extLst>
      <p:ext uri="{BB962C8B-B14F-4D97-AF65-F5344CB8AC3E}">
        <p14:creationId xmlns:p14="http://schemas.microsoft.com/office/powerpoint/2010/main" val="22872370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georgiastandards.org/Common-Core/Pages/Math-9-12.aspx" TargetMode="External"/><Relationship Id="rId2" Type="http://schemas.openxmlformats.org/officeDocument/2006/relationships/image" Target="../media/image8.tmp"/><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hyperlink" Target="https://www.georgiastandards.org/Common-Core/Pages/Math-9-12.aspx" TargetMode="External"/><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www.georgiastandards.org/Common-Core/Common%20Core%20Frameworks/CCGPS_Math_9-12_CoorAlgebra_Comprehensive_Course_Overview.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hyperlink" Target="http://katm.org/wp/wp-content/uploads/flipbooks/High-School-CCSS-Flip-Book-USD-259-2012.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jpeg"/><Relationship Id="rId9"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jpeg"/><Relationship Id="rId9"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jpe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www.georgiastandards.org/"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georgiastandards.org/Common-Core/Pages/default.aspx" TargetMode="External"/><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www.georgiastandards.org/Common-Core/Pages/Math.aspx" TargetMode="External"/><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2514600"/>
          </a:xfrm>
        </p:spPr>
        <p:txBody>
          <a:bodyPr/>
          <a:lstStyle/>
          <a:p>
            <a:r>
              <a:rPr lang="en-US" dirty="0" smtClean="0"/>
              <a:t>CCGPS Mathematics</a:t>
            </a:r>
            <a:br>
              <a:rPr lang="en-US" dirty="0" smtClean="0"/>
            </a:br>
            <a:r>
              <a:rPr lang="en-US" dirty="0" smtClean="0"/>
              <a:t>Coordinate Algebra Update Webinar</a:t>
            </a:r>
            <a:r>
              <a:rPr lang="en-US" sz="4000" dirty="0" smtClean="0"/>
              <a:t/>
            </a:r>
            <a:br>
              <a:rPr lang="en-US" sz="4000" dirty="0" smtClean="0"/>
            </a:br>
            <a:r>
              <a:rPr lang="en-US" sz="3200" dirty="0" smtClean="0"/>
              <a:t>Unit </a:t>
            </a:r>
            <a:r>
              <a:rPr lang="en-US" sz="3200" dirty="0" smtClean="0"/>
              <a:t>2</a:t>
            </a:r>
            <a:r>
              <a:rPr lang="en-US" sz="3200" dirty="0"/>
              <a:t>: Reasoning with Equations and Inequalities</a:t>
            </a:r>
            <a:r>
              <a:rPr lang="en-US" sz="3200" dirty="0" smtClean="0"/>
              <a:t/>
            </a:r>
            <a:br>
              <a:rPr lang="en-US" sz="3200" dirty="0" smtClean="0"/>
            </a:br>
            <a:r>
              <a:rPr lang="en-US" sz="2400" dirty="0" smtClean="0"/>
              <a:t>August </a:t>
            </a:r>
            <a:r>
              <a:rPr lang="en-US" sz="2400" dirty="0" smtClean="0"/>
              <a:t>30, </a:t>
            </a:r>
            <a:r>
              <a:rPr lang="en-US" sz="2400" dirty="0" smtClean="0"/>
              <a:t>2013</a:t>
            </a:r>
          </a:p>
        </p:txBody>
      </p:sp>
      <p:sp>
        <p:nvSpPr>
          <p:cNvPr id="3" name="Subtitle 2"/>
          <p:cNvSpPr>
            <a:spLocks noGrp="1"/>
          </p:cNvSpPr>
          <p:nvPr>
            <p:ph type="subTitle" idx="1"/>
          </p:nvPr>
        </p:nvSpPr>
        <p:spPr>
          <a:xfrm>
            <a:off x="-6019800" y="228600"/>
            <a:ext cx="8305800" cy="2590800"/>
          </a:xfrm>
        </p:spPr>
        <p:txBody>
          <a:bodyPr rtlCol="0">
            <a:noAutofit/>
          </a:bodyPr>
          <a:lstStyle/>
          <a:p>
            <a:pPr fontAlgn="auto">
              <a:spcAft>
                <a:spcPts val="0"/>
              </a:spcAft>
              <a:defRPr/>
            </a:pPr>
            <a:r>
              <a:rPr lang="en-US" sz="2000" b="1" dirty="0" smtClean="0">
                <a:solidFill>
                  <a:schemeClr val="tx1"/>
                </a:solidFill>
                <a:cs typeface="Times New Roman" pitchFamily="18" charset="0"/>
              </a:rPr>
              <a:t/>
            </a:r>
            <a:br>
              <a:rPr lang="en-US" sz="2000" b="1" dirty="0" smtClean="0">
                <a:solidFill>
                  <a:schemeClr val="tx1"/>
                </a:solidFill>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p:nvSpPr>
        <p:spPr bwMode="auto">
          <a:xfrm>
            <a:off x="228600" y="2667000"/>
            <a:ext cx="8763000" cy="35052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4"/>
              </a:rPr>
              <a:t>jpratt@doe.k12.ga.us</a:t>
            </a:r>
            <a:r>
              <a:rPr lang="en-US" sz="2400" dirty="0" smtClean="0">
                <a:solidFill>
                  <a:schemeClr val="tx1"/>
                </a:solidFill>
              </a:rPr>
              <a:t>     Brooke Kline – </a:t>
            </a:r>
            <a:r>
              <a:rPr lang="en-US" sz="2400" dirty="0" smtClean="0">
                <a:solidFill>
                  <a:schemeClr val="tx1"/>
                </a:solidFill>
                <a:hlinkClick r:id="rId5"/>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050" dirty="0" smtClean="0">
              <a:solidFill>
                <a:schemeClr val="tx1"/>
              </a:solidFill>
            </a:endParaRPr>
          </a:p>
          <a:p>
            <a:pPr fontAlgn="auto">
              <a:spcAft>
                <a:spcPts val="0"/>
              </a:spcAft>
              <a:defRPr/>
            </a:pPr>
            <a:r>
              <a:rPr lang="en-US" sz="2400" dirty="0">
                <a:solidFill>
                  <a:schemeClr val="tx1"/>
                </a:solidFill>
                <a:cs typeface="Times New Roman" pitchFamily="18" charset="0"/>
              </a:rPr>
              <a:t>Microphone and speakers can be configured by going to:</a:t>
            </a:r>
            <a:br>
              <a:rPr lang="en-US" sz="2400" dirty="0">
                <a:solidFill>
                  <a:schemeClr val="tx1"/>
                </a:solidFill>
                <a:cs typeface="Times New Roman" pitchFamily="18" charset="0"/>
              </a:rPr>
            </a:br>
            <a:r>
              <a:rPr lang="en-US" sz="2400" dirty="0">
                <a:solidFill>
                  <a:schemeClr val="tx1"/>
                </a:solidFill>
                <a:cs typeface="Times New Roman" pitchFamily="18" charset="0"/>
              </a:rPr>
              <a:t>Tools – Audio – Audio setup wizard</a:t>
            </a:r>
          </a:p>
          <a:p>
            <a:pPr fontAlgn="auto">
              <a:spcAft>
                <a:spcPts val="0"/>
              </a:spcAft>
              <a:buFont typeface="Arial" pitchFamily="34" charset="0"/>
              <a:buNone/>
              <a:defRPr/>
            </a:pPr>
            <a:endParaRPr lang="en-US" sz="10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spTree>
    <p:extLst>
      <p:ext uri="{BB962C8B-B14F-4D97-AF65-F5344CB8AC3E}">
        <p14:creationId xmlns:p14="http://schemas.microsoft.com/office/powerpoint/2010/main" val="41727467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Mathematics 9-12 - Google Chrome"/>
          <p:cNvPicPr>
            <a:picLocks noChangeAspect="1"/>
          </p:cNvPicPr>
          <p:nvPr/>
        </p:nvPicPr>
        <p:blipFill rotWithShape="1">
          <a:blip r:embed="rId2">
            <a:extLst>
              <a:ext uri="{28A0092B-C50C-407E-A947-70E740481C1C}">
                <a14:useLocalDpi xmlns:a14="http://schemas.microsoft.com/office/drawing/2010/main" val="0"/>
              </a:ext>
            </a:extLst>
          </a:blip>
          <a:srcRect t="3605"/>
          <a:stretch/>
        </p:blipFill>
        <p:spPr>
          <a:xfrm>
            <a:off x="302491" y="847222"/>
            <a:ext cx="8610600" cy="5497944"/>
          </a:xfrm>
          <a:prstGeom prst="rect">
            <a:avLst/>
          </a:prstGeom>
        </p:spPr>
      </p:pic>
      <p:sp>
        <p:nvSpPr>
          <p:cNvPr id="5" name="TextBox 4"/>
          <p:cNvSpPr txBox="1"/>
          <p:nvPr/>
        </p:nvSpPr>
        <p:spPr>
          <a:xfrm>
            <a:off x="454891" y="210128"/>
            <a:ext cx="8305800" cy="646331"/>
          </a:xfrm>
          <a:prstGeom prst="rect">
            <a:avLst/>
          </a:prstGeom>
          <a:noFill/>
        </p:spPr>
        <p:txBody>
          <a:bodyPr wrap="square" rtlCol="0">
            <a:spAutoFit/>
          </a:bodyPr>
          <a:lstStyle/>
          <a:p>
            <a:r>
              <a:rPr lang="en-US" sz="3600" dirty="0" smtClean="0"/>
              <a:t>Expand the Coordinate Algebra Course</a:t>
            </a:r>
            <a:endParaRPr lang="en-US" sz="3600" dirty="0"/>
          </a:p>
        </p:txBody>
      </p:sp>
      <p:sp>
        <p:nvSpPr>
          <p:cNvPr id="7" name="Right Arrow 6"/>
          <p:cNvSpPr/>
          <p:nvPr/>
        </p:nvSpPr>
        <p:spPr>
          <a:xfrm rot="19643697">
            <a:off x="2611925" y="4253721"/>
            <a:ext cx="2962288" cy="228600"/>
          </a:xfrm>
          <a:prstGeom prst="rightArrow">
            <a:avLst>
              <a:gd name="adj1" fmla="val 8208"/>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57800" y="3139933"/>
            <a:ext cx="1219200" cy="4562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3"/>
          </p:cNvPr>
          <p:cNvSpPr/>
          <p:nvPr/>
        </p:nvSpPr>
        <p:spPr>
          <a:xfrm>
            <a:off x="1447800" y="4800600"/>
            <a:ext cx="535709"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9200" y="563879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4188621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Select the Comprehensive Course Overview</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95904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1295400"/>
            <a:ext cx="83820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a:xfrm rot="19593436">
            <a:off x="5133236" y="2276937"/>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019800" y="4419601"/>
            <a:ext cx="1752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6248400"/>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10" name="5-Point Star 9">
            <a:hlinkClick r:id="rId8"/>
          </p:cNvPr>
          <p:cNvSpPr/>
          <p:nvPr/>
        </p:nvSpPr>
        <p:spPr>
          <a:xfrm>
            <a:off x="609600" y="5715000"/>
            <a:ext cx="609600" cy="533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2145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18" y="228599"/>
            <a:ext cx="8229600" cy="5867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4"/>
          </p:cNvPr>
          <p:cNvSpPr/>
          <p:nvPr/>
        </p:nvSpPr>
        <p:spPr>
          <a:xfrm>
            <a:off x="7162800" y="52578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05600" y="5778987"/>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1378105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Table of Contents</a:t>
            </a:r>
            <a:endParaRPr lang="en-US" sz="6600" dirty="0"/>
          </a:p>
        </p:txBody>
      </p:sp>
      <p:sp>
        <p:nvSpPr>
          <p:cNvPr id="3" name="Content Placeholder 2"/>
          <p:cNvSpPr>
            <a:spLocks noGrp="1"/>
          </p:cNvSpPr>
          <p:nvPr>
            <p:ph sz="half" idx="1"/>
          </p:nvPr>
        </p:nvSpPr>
        <p:spPr>
          <a:xfrm>
            <a:off x="457200" y="1600200"/>
            <a:ext cx="3581400" cy="4525963"/>
          </a:xfrm>
        </p:spPr>
        <p:txBody>
          <a:bodyPr/>
          <a:lstStyle/>
          <a:p>
            <a:r>
              <a:rPr lang="en-US" dirty="0" smtClean="0"/>
              <a:t>Outlines the Major areas of Focus for the Course</a:t>
            </a:r>
          </a:p>
          <a:p>
            <a:r>
              <a:rPr lang="en-US" dirty="0" smtClean="0"/>
              <a:t>Fully Interactive when viewed via internet</a:t>
            </a:r>
          </a:p>
          <a:p>
            <a:r>
              <a:rPr lang="en-US" dirty="0" smtClean="0"/>
              <a:t>Hover over a section and select to access the section quickly</a:t>
            </a:r>
          </a:p>
          <a:p>
            <a:pPr marL="0" indent="0">
              <a:buNone/>
            </a:pPr>
            <a:endParaRPr lang="en-US" dirty="0"/>
          </a:p>
          <a:p>
            <a:pPr marL="0" indent="0">
              <a:buNone/>
            </a:pPr>
            <a:endParaRPr lang="en-US" dirty="0"/>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371600"/>
            <a:ext cx="4648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4004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Flipbooks   </a:t>
            </a:r>
            <a:endParaRPr lang="en-US" dirty="0"/>
          </a:p>
        </p:txBody>
      </p:sp>
      <p:sp>
        <p:nvSpPr>
          <p:cNvPr id="7" name="Content Placeholder 6"/>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r>
              <a:rPr lang="en-US" dirty="0" smtClean="0"/>
              <a:t>Bold words will provide access to the Common Core Flipbooks</a:t>
            </a:r>
          </a:p>
          <a:p>
            <a:r>
              <a:rPr lang="en-US" dirty="0" smtClean="0"/>
              <a:t>The Flipbooks offer clarification</a:t>
            </a:r>
          </a:p>
          <a:p>
            <a:r>
              <a:rPr lang="en-US" dirty="0" smtClean="0"/>
              <a:t>Very Large File (slow loading)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1"/>
            <a:ext cx="7924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5-Point Star 7">
            <a:hlinkClick r:id="rId4"/>
          </p:cNvPr>
          <p:cNvSpPr/>
          <p:nvPr/>
        </p:nvSpPr>
        <p:spPr>
          <a:xfrm>
            <a:off x="6934200" y="5410200"/>
            <a:ext cx="990600"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57900" y="6216134"/>
            <a:ext cx="2743200" cy="369332"/>
          </a:xfrm>
          <a:prstGeom prst="rect">
            <a:avLst/>
          </a:prstGeom>
          <a:noFill/>
        </p:spPr>
        <p:txBody>
          <a:bodyPr wrap="square" rtlCol="0">
            <a:spAutoFit/>
          </a:bodyPr>
          <a:lstStyle/>
          <a:p>
            <a:r>
              <a:rPr lang="en-US" dirty="0" smtClean="0"/>
              <a:t>Direct link to HS Flipbook</a:t>
            </a:r>
            <a:endParaRPr lang="en-US" dirty="0"/>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75491"/>
            <a:ext cx="3243263" cy="1066802"/>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64770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Domains</a:t>
            </a:r>
            <a:endParaRPr lang="en-US" dirty="0"/>
          </a:p>
        </p:txBody>
      </p:sp>
      <p:sp>
        <p:nvSpPr>
          <p:cNvPr id="5" name="Content Placeholder 4"/>
          <p:cNvSpPr>
            <a:spLocks noGrp="1"/>
          </p:cNvSpPr>
          <p:nvPr>
            <p:ph sz="half" idx="1"/>
          </p:nvPr>
        </p:nvSpPr>
        <p:spPr>
          <a:xfrm>
            <a:off x="457200" y="1600200"/>
            <a:ext cx="3581400" cy="4525963"/>
          </a:xfrm>
        </p:spPr>
        <p:txBody>
          <a:bodyPr/>
          <a:lstStyle/>
          <a:p>
            <a:r>
              <a:rPr lang="en-US" dirty="0" smtClean="0"/>
              <a:t>Select a Content Domain in the TOC </a:t>
            </a:r>
          </a:p>
          <a:p>
            <a:r>
              <a:rPr lang="en-US" dirty="0" smtClean="0"/>
              <a:t>Access an overview of that Domain</a:t>
            </a:r>
          </a:p>
          <a:p>
            <a:r>
              <a:rPr lang="en-US" dirty="0" smtClean="0"/>
              <a:t>Access more information on that Domain via active links </a:t>
            </a:r>
            <a:r>
              <a:rPr lang="en-US" b="1" dirty="0" smtClean="0"/>
              <a:t>IN BOLD </a:t>
            </a:r>
            <a:r>
              <a:rPr lang="en-US" dirty="0" smtClean="0"/>
              <a:t>on each page</a:t>
            </a:r>
            <a:endParaRPr lang="en-US" b="1" dirty="0"/>
          </a:p>
        </p:txBody>
      </p:sp>
      <p:sp>
        <p:nvSpPr>
          <p:cNvPr id="6" name="Content Placeholder 5"/>
          <p:cNvSpPr>
            <a:spLocks noGrp="1"/>
          </p:cNvSpPr>
          <p:nvPr>
            <p:ph sz="half" idx="2"/>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600201"/>
            <a:ext cx="4724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114800" y="1981200"/>
            <a:ext cx="2819400" cy="457200"/>
          </a:xfrm>
          <a:prstGeom prst="rect">
            <a:avLst/>
          </a:prstGeom>
          <a:noFill/>
          <a:ln>
            <a:solidFill>
              <a:srgbClr val="FF0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6015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457200"/>
            <a:ext cx="6629400" cy="584775"/>
          </a:xfrm>
          <a:prstGeom prst="rect">
            <a:avLst/>
          </a:prstGeom>
          <a:noFill/>
        </p:spPr>
        <p:txBody>
          <a:bodyPr wrap="square" rtlCol="0">
            <a:spAutoFit/>
          </a:bodyPr>
          <a:lstStyle/>
          <a:p>
            <a:pPr algn="ctr"/>
            <a:r>
              <a:rPr lang="en-US" sz="3200" dirty="0" smtClean="0"/>
              <a:t>Content Domain Flipbook Resources</a:t>
            </a:r>
            <a:endParaRPr lang="en-US" sz="3200" dirty="0"/>
          </a:p>
        </p:txBody>
      </p:sp>
      <p:sp>
        <p:nvSpPr>
          <p:cNvPr id="10" name="Right Arrow 9"/>
          <p:cNvSpPr/>
          <p:nvPr/>
        </p:nvSpPr>
        <p:spPr>
          <a:xfrm>
            <a:off x="914400" y="4267200"/>
            <a:ext cx="838200" cy="180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28600" y="3200400"/>
            <a:ext cx="1295400" cy="923330"/>
          </a:xfrm>
          <a:prstGeom prst="rect">
            <a:avLst/>
          </a:prstGeom>
          <a:noFill/>
          <a:effectLst>
            <a:glow rad="139700">
              <a:schemeClr val="accent2">
                <a:satMod val="175000"/>
                <a:alpha val="40000"/>
              </a:schemeClr>
            </a:glow>
          </a:effectLst>
        </p:spPr>
        <p:txBody>
          <a:bodyPr wrap="square" rtlCol="0">
            <a:spAutoFit/>
          </a:bodyPr>
          <a:lstStyle/>
          <a:p>
            <a:r>
              <a:rPr lang="en-US" dirty="0" smtClean="0"/>
              <a:t>Active links to standard </a:t>
            </a:r>
          </a:p>
          <a:p>
            <a:r>
              <a:rPr lang="en-US" dirty="0" smtClean="0"/>
              <a:t>resources</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6934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377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Specific Information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Each </a:t>
            </a:r>
            <a:r>
              <a:rPr lang="en-US" b="1" dirty="0" smtClean="0"/>
              <a:t>Standard</a:t>
            </a:r>
            <a:r>
              <a:rPr lang="en-US" dirty="0" smtClean="0"/>
              <a:t> is   Linked to Flipbook information</a:t>
            </a:r>
          </a:p>
          <a:p>
            <a:pPr marL="0" indent="0">
              <a:buNone/>
            </a:pPr>
            <a:endParaRPr lang="en-US" dirty="0"/>
          </a:p>
          <a:p>
            <a:r>
              <a:rPr lang="en-US" b="1" dirty="0" smtClean="0"/>
              <a:t>Select</a:t>
            </a:r>
            <a:r>
              <a:rPr lang="en-US" dirty="0" smtClean="0"/>
              <a:t> the Standard     to gain quick access     to clarification     without having to   scroll through    multiple pages</a:t>
            </a:r>
            <a:endParaRPr lang="en-US" dirty="0"/>
          </a:p>
        </p:txBody>
      </p:sp>
      <p:sp>
        <p:nvSpPr>
          <p:cNvPr id="4" name="Content Placeholder 3"/>
          <p:cNvSpPr>
            <a:spLocks noGrp="1"/>
          </p:cNvSpPr>
          <p:nvPr>
            <p:ph sz="half" idx="2"/>
          </p:nvPr>
        </p:nvSpPr>
        <p:spPr/>
        <p:txBody>
          <a:bodyPr>
            <a:normAutofit lnSpcReduction="10000"/>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0" y="1447800"/>
            <a:ext cx="4800600" cy="467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962400" y="4038600"/>
            <a:ext cx="4419600" cy="609600"/>
          </a:xfrm>
          <a:prstGeom prst="rect">
            <a:avLst/>
          </a:prstGeom>
          <a:noFill/>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2631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7818"/>
            <a:ext cx="8129588" cy="623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991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for Mathematical Practice </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143000"/>
            <a:ext cx="504825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2000" y="1600200"/>
            <a:ext cx="2971800" cy="4524315"/>
          </a:xfrm>
          <a:prstGeom prst="rect">
            <a:avLst/>
          </a:prstGeom>
          <a:noFill/>
        </p:spPr>
        <p:txBody>
          <a:bodyPr wrap="square" rtlCol="0">
            <a:spAutoFit/>
          </a:bodyPr>
          <a:lstStyle/>
          <a:p>
            <a:pPr marL="285750" indent="-285750">
              <a:buFont typeface="Arial" pitchFamily="34" charset="0"/>
              <a:buChar char="•"/>
            </a:pPr>
            <a:r>
              <a:rPr lang="en-US" b="1" dirty="0" smtClean="0"/>
              <a:t>Active Links </a:t>
            </a:r>
            <a:r>
              <a:rPr lang="en-US" dirty="0" smtClean="0"/>
              <a:t>Provided to Videos and Information on the Standards for Mathematical Practice</a:t>
            </a:r>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r>
              <a:rPr lang="en-US" dirty="0" smtClean="0"/>
              <a:t>Active Links Provided for </a:t>
            </a:r>
            <a:r>
              <a:rPr lang="en-US" b="1" dirty="0" smtClean="0"/>
              <a:t>EACH</a:t>
            </a:r>
            <a:r>
              <a:rPr lang="en-US" dirty="0" smtClean="0"/>
              <a:t> Standard for Mathematical Practice</a:t>
            </a:r>
          </a:p>
          <a:p>
            <a:endParaRPr lang="en-US" dirty="0"/>
          </a:p>
          <a:p>
            <a:endParaRPr lang="en-US" dirty="0"/>
          </a:p>
        </p:txBody>
      </p:sp>
      <p:sp>
        <p:nvSpPr>
          <p:cNvPr id="4" name="Right Arrow 3"/>
          <p:cNvSpPr/>
          <p:nvPr/>
        </p:nvSpPr>
        <p:spPr>
          <a:xfrm rot="19068131">
            <a:off x="3823048" y="3008350"/>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9068131">
            <a:off x="3047999" y="5094035"/>
            <a:ext cx="1371600" cy="11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578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28601"/>
            <a:ext cx="67056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What are update webinars?</a:t>
            </a:r>
            <a:endParaRPr lang="en-US" sz="4000" dirty="0">
              <a:latin typeface="Arial Narrow" pitchFamily="34" charset="0"/>
            </a:endParaRPr>
          </a:p>
        </p:txBody>
      </p:sp>
      <p:sp>
        <p:nvSpPr>
          <p:cNvPr id="3" name="Subtitle 2"/>
          <p:cNvSpPr>
            <a:spLocks noGrp="1"/>
          </p:cNvSpPr>
          <p:nvPr>
            <p:ph type="subTitle" idx="1"/>
          </p:nvPr>
        </p:nvSpPr>
        <p:spPr>
          <a:xfrm>
            <a:off x="152400" y="1295400"/>
            <a:ext cx="8991600" cy="4648200"/>
          </a:xfrm>
        </p:spPr>
        <p:txBody>
          <a:bodyPr/>
          <a:lstStyle/>
          <a:p>
            <a:pPr lvl="1" algn="l">
              <a:buFont typeface="Arial" pitchFamily="34" charset="0"/>
              <a:buChar char="•"/>
            </a:pPr>
            <a:r>
              <a:rPr lang="en-US" sz="2600" dirty="0" smtClean="0">
                <a:solidFill>
                  <a:schemeClr val="tx1"/>
                </a:solidFill>
                <a:latin typeface="Arial Narrow" pitchFamily="34" charset="0"/>
              </a:rPr>
              <a:t> </a:t>
            </a:r>
            <a:r>
              <a:rPr lang="en-US" sz="3000" dirty="0">
                <a:solidFill>
                  <a:schemeClr val="tx1"/>
                </a:solidFill>
              </a:rPr>
              <a:t>Update on the work of the 2013 Resource Revision Team </a:t>
            </a:r>
          </a:p>
          <a:p>
            <a:pPr marL="1371600" lvl="2" indent="-457200" algn="l">
              <a:buFont typeface="Wingdings" pitchFamily="2" charset="2"/>
              <a:buChar char="Ø"/>
            </a:pPr>
            <a:r>
              <a:rPr lang="en-US" sz="2600" dirty="0">
                <a:solidFill>
                  <a:schemeClr val="tx1"/>
                </a:solidFill>
              </a:rPr>
              <a:t>Overall revisions</a:t>
            </a:r>
          </a:p>
          <a:p>
            <a:pPr marL="1371600" lvl="2" indent="-457200" algn="l">
              <a:buFont typeface="Wingdings" pitchFamily="2" charset="2"/>
              <a:buChar char="Ø"/>
            </a:pPr>
            <a:r>
              <a:rPr lang="en-US" sz="2600" dirty="0">
                <a:solidFill>
                  <a:schemeClr val="tx1"/>
                </a:solidFill>
              </a:rPr>
              <a:t>Unit </a:t>
            </a:r>
            <a:r>
              <a:rPr lang="en-US" sz="2600" dirty="0" smtClean="0">
                <a:solidFill>
                  <a:schemeClr val="tx1"/>
                </a:solidFill>
              </a:rPr>
              <a:t>2 </a:t>
            </a:r>
            <a:r>
              <a:rPr lang="en-US" sz="2600" dirty="0">
                <a:solidFill>
                  <a:schemeClr val="tx1"/>
                </a:solidFill>
              </a:rPr>
              <a:t>revisions</a:t>
            </a:r>
          </a:p>
          <a:p>
            <a:pPr lvl="1" algn="l">
              <a:buFont typeface="Arial" pitchFamily="34" charset="0"/>
              <a:buChar char="•"/>
            </a:pPr>
            <a:r>
              <a:rPr lang="en-US" sz="3000" dirty="0">
                <a:solidFill>
                  <a:schemeClr val="tx1"/>
                </a:solidFill>
              </a:rPr>
              <a:t> Addressing areas of concern </a:t>
            </a:r>
            <a:endParaRPr lang="en-US" sz="2600" dirty="0">
              <a:solidFill>
                <a:schemeClr val="tx1"/>
              </a:solidFill>
            </a:endParaRPr>
          </a:p>
          <a:p>
            <a:pPr lvl="1" algn="l">
              <a:buFont typeface="Arial" pitchFamily="34" charset="0"/>
              <a:buChar char="•"/>
            </a:pPr>
            <a:r>
              <a:rPr lang="en-US" sz="3000" dirty="0">
                <a:solidFill>
                  <a:schemeClr val="tx1"/>
                </a:solidFill>
              </a:rPr>
              <a:t> Resources</a:t>
            </a: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3101" y="2209800"/>
            <a:ext cx="2332699" cy="3442308"/>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218631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Task Descriptions</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576388"/>
            <a:ext cx="8991600"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74702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 Lessons (FALs)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447800"/>
            <a:ext cx="891540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8435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Sections of Interest</a:t>
            </a:r>
            <a:endParaRPr lang="en-US" dirty="0"/>
          </a:p>
        </p:txBody>
      </p:sp>
      <p:sp>
        <p:nvSpPr>
          <p:cNvPr id="3" name="TextBox 2"/>
          <p:cNvSpPr txBox="1"/>
          <p:nvPr/>
        </p:nvSpPr>
        <p:spPr>
          <a:xfrm>
            <a:off x="990600" y="1905000"/>
            <a:ext cx="7620000" cy="3785652"/>
          </a:xfrm>
          <a:prstGeom prst="rect">
            <a:avLst/>
          </a:prstGeom>
          <a:noFill/>
        </p:spPr>
        <p:txBody>
          <a:bodyPr wrap="square" rtlCol="0">
            <a:spAutoFit/>
          </a:bodyPr>
          <a:lstStyle/>
          <a:p>
            <a:pPr marL="285750" indent="-285750">
              <a:buFont typeface="Arial" pitchFamily="34" charset="0"/>
              <a:buChar char="•"/>
            </a:pPr>
            <a:r>
              <a:rPr lang="en-US" sz="4000" dirty="0" smtClean="0"/>
              <a:t>Unit Descriptions</a:t>
            </a:r>
          </a:p>
          <a:p>
            <a:pPr marL="285750" indent="-285750">
              <a:buFont typeface="Arial" pitchFamily="34" charset="0"/>
              <a:buChar char="•"/>
            </a:pPr>
            <a:r>
              <a:rPr lang="en-US" sz="4000" dirty="0" smtClean="0"/>
              <a:t>Webinar Information</a:t>
            </a:r>
          </a:p>
          <a:p>
            <a:pPr marL="285750" indent="-285750">
              <a:buFont typeface="Arial" pitchFamily="34" charset="0"/>
              <a:buChar char="•"/>
            </a:pPr>
            <a:r>
              <a:rPr lang="en-US" sz="4000" dirty="0" smtClean="0"/>
              <a:t>Assessment Resources and Instructional Support Resources</a:t>
            </a:r>
          </a:p>
          <a:p>
            <a:pPr marL="285750" indent="-285750">
              <a:buFont typeface="Arial" pitchFamily="34" charset="0"/>
              <a:buChar char="•"/>
            </a:pPr>
            <a:r>
              <a:rPr lang="en-US" sz="4000" dirty="0" smtClean="0"/>
              <a:t>Internet Resources</a:t>
            </a:r>
          </a:p>
          <a:p>
            <a:pPr marL="285750" indent="-285750">
              <a:buFont typeface="Arial" pitchFamily="34" charset="0"/>
              <a:buChar char="•"/>
            </a:pPr>
            <a:r>
              <a:rPr lang="en-US" sz="4000" dirty="0" smtClean="0"/>
              <a:t>Curriculum Map</a:t>
            </a:r>
            <a:endParaRPr lang="en-US" sz="4000" dirty="0"/>
          </a:p>
        </p:txBody>
      </p:sp>
    </p:spTree>
    <p:extLst>
      <p:ext uri="{BB962C8B-B14F-4D97-AF65-F5344CB8AC3E}">
        <p14:creationId xmlns:p14="http://schemas.microsoft.com/office/powerpoint/2010/main" val="3920285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Unit 2 Challenges</a:t>
            </a:r>
            <a:endParaRPr lang="en-US" dirty="0" smtClean="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9400" y="19050"/>
            <a:ext cx="4667250" cy="639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381000" y="3263679"/>
            <a:ext cx="8534400" cy="1917921"/>
            <a:chOff x="609600" y="3224210"/>
            <a:chExt cx="8610600" cy="1917921"/>
          </a:xfrm>
        </p:grpSpPr>
        <mc:AlternateContent xmlns:mc="http://schemas.openxmlformats.org/markup-compatibility/2006">
          <mc:Choice xmlns:a14="http://schemas.microsoft.com/office/drawing/2010/main"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Tree>
    <p:extLst>
      <p:ext uri="{BB962C8B-B14F-4D97-AF65-F5344CB8AC3E}">
        <p14:creationId xmlns:p14="http://schemas.microsoft.com/office/powerpoint/2010/main" val="384687384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2286000"/>
            <a:ext cx="8686800" cy="3505200"/>
          </a:xfrm>
        </p:spPr>
        <p:txBody>
          <a:bodyPr/>
          <a:lstStyle/>
          <a:p>
            <a:pPr marL="0" indent="0">
              <a:buNone/>
            </a:pPr>
            <a:r>
              <a:rPr lang="en-US" sz="2400" b="1" dirty="0" smtClean="0"/>
              <a:t>MCC9-12.A.REI.5 </a:t>
            </a:r>
            <a:r>
              <a:rPr lang="en-US" sz="2400" dirty="0" smtClean="0"/>
              <a:t>Prove that, given a system of two equations in two variables, replacing one equation by the sum of that equation and a multiple of the other produces a system with the same solutions.</a:t>
            </a:r>
          </a:p>
          <a:p>
            <a:pPr marL="0" indent="0">
              <a:buNone/>
            </a:pPr>
            <a:endParaRPr lang="en-US" sz="2400" dirty="0"/>
          </a:p>
          <a:p>
            <a:pPr marL="0" indent="0">
              <a:buNone/>
            </a:pPr>
            <a:endParaRPr lang="en-US" sz="2400" dirty="0"/>
          </a:p>
          <a:p>
            <a:pPr marL="0" indent="0">
              <a:buNone/>
            </a:pPr>
            <a:endParaRPr lang="en-US" sz="2400" dirty="0" smtClean="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9400" y="19050"/>
            <a:ext cx="4667250" cy="639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26500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9400" y="19050"/>
            <a:ext cx="4667250" cy="639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381000" y="3263679"/>
            <a:ext cx="8534400" cy="1917921"/>
            <a:chOff x="609600" y="3224210"/>
            <a:chExt cx="8610600" cy="1917921"/>
          </a:xfrm>
        </p:grpSpPr>
        <mc:AlternateContent xmlns:mc="http://schemas.openxmlformats.org/markup-compatibility/2006">
          <mc:Choice xmlns:a14="http://schemas.microsoft.com/office/drawing/2010/main"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Tree>
    <p:extLst>
      <p:ext uri="{BB962C8B-B14F-4D97-AF65-F5344CB8AC3E}">
        <p14:creationId xmlns:p14="http://schemas.microsoft.com/office/powerpoint/2010/main" val="68598444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400" b="1" dirty="0" smtClean="0"/>
                  <a:t>Look at the system of equations.</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𝑎𝑥</m:t>
                      </m:r>
                      <m:r>
                        <a:rPr lang="en-US" sz="2400" b="0" i="1" smtClean="0">
                          <a:latin typeface="Cambria Math"/>
                        </a:rPr>
                        <m:t>+</m:t>
                      </m:r>
                      <m:r>
                        <a:rPr lang="en-US" sz="2400" b="0" i="1" smtClean="0">
                          <a:latin typeface="Cambria Math"/>
                        </a:rPr>
                        <m:t>𝑏𝑦</m:t>
                      </m:r>
                      <m:r>
                        <a:rPr lang="en-US" sz="2400" b="0" i="1" smtClean="0">
                          <a:latin typeface="Cambria Math"/>
                        </a:rPr>
                        <m:t>=</m:t>
                      </m:r>
                      <m:r>
                        <a:rPr lang="en-US" sz="2400" b="0" i="1" smtClean="0">
                          <a:latin typeface="Cambria Math"/>
                        </a:rPr>
                        <m:t>𝑐</m:t>
                      </m:r>
                    </m:oMath>
                  </m:oMathPara>
                </a14:m>
                <a:endParaRPr lang="en-US" sz="2400" b="0" dirty="0" smtClean="0"/>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𝑑𝑥</m:t>
                      </m:r>
                      <m:r>
                        <a:rPr lang="en-US" sz="2400" b="0" i="1" smtClean="0">
                          <a:latin typeface="Cambria Math"/>
                        </a:rPr>
                        <m:t>+</m:t>
                      </m:r>
                      <m:r>
                        <a:rPr lang="en-US" sz="2400" b="0" i="1" smtClean="0">
                          <a:latin typeface="Cambria Math"/>
                        </a:rPr>
                        <m:t>𝑒𝑦</m:t>
                      </m:r>
                      <m:r>
                        <a:rPr lang="en-US" sz="2400" b="0" i="1" smtClean="0">
                          <a:latin typeface="Cambria Math"/>
                        </a:rPr>
                        <m:t>=</m:t>
                      </m:r>
                      <m:r>
                        <a:rPr lang="en-US" sz="2400" b="0" i="1" smtClean="0">
                          <a:latin typeface="Cambria Math"/>
                        </a:rPr>
                        <m:t>𝑓</m:t>
                      </m:r>
                    </m:oMath>
                  </m:oMathPara>
                </a14:m>
                <a:endParaRPr lang="en-US" sz="2400" b="0" dirty="0" smtClean="0"/>
              </a:p>
              <a:p>
                <a:pPr marL="0" indent="0">
                  <a:buNone/>
                </a:pPr>
                <a:r>
                  <a:rPr lang="en-US" sz="2400" b="1" dirty="0" smtClean="0"/>
                  <a:t>They system has a unique solution, </a:t>
                </a:r>
                <a14:m>
                  <m:oMath xmlns:m="http://schemas.openxmlformats.org/officeDocument/2006/math">
                    <m:d>
                      <m:dPr>
                        <m:ctrlPr>
                          <a:rPr lang="en-US" sz="2400" b="1" i="1" smtClean="0">
                            <a:latin typeface="Cambria Math"/>
                          </a:rPr>
                        </m:ctrlPr>
                      </m:dPr>
                      <m:e>
                        <m:r>
                          <a:rPr lang="en-US" sz="2400" b="1" i="1" smtClean="0">
                            <a:latin typeface="Cambria Math"/>
                          </a:rPr>
                          <m:t>𝒙</m:t>
                        </m:r>
                        <m:r>
                          <a:rPr lang="en-US" sz="2400" b="1" i="1" smtClean="0">
                            <a:latin typeface="Cambria Math"/>
                          </a:rPr>
                          <m:t>,</m:t>
                        </m:r>
                        <m:r>
                          <a:rPr lang="en-US" sz="2400" b="1" i="1" smtClean="0">
                            <a:latin typeface="Cambria Math"/>
                          </a:rPr>
                          <m:t>𝒚</m:t>
                        </m:r>
                      </m:e>
                    </m:d>
                  </m:oMath>
                </a14:m>
                <a:r>
                  <a:rPr lang="en-US" sz="2400" b="1" dirty="0" smtClean="0"/>
                  <a:t>. Which system of equations has the same solution?</a:t>
                </a:r>
                <a:endParaRPr lang="en-US" sz="2400" b="1" dirty="0"/>
              </a:p>
              <a:p>
                <a:pPr marL="0" indent="0">
                  <a:buNone/>
                </a:pPr>
                <a:endParaRPr lang="en-US" sz="24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123" t="-1050" r="-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9400" y="19050"/>
            <a:ext cx="4667250" cy="639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381000" y="3263679"/>
            <a:ext cx="8534400" cy="1917921"/>
            <a:chOff x="609600" y="3224210"/>
            <a:chExt cx="8610600" cy="1917921"/>
          </a:xfrm>
        </p:grpSpPr>
        <mc:AlternateContent xmlns:mc="http://schemas.openxmlformats.org/markup-compatibility/2006">
          <mc:Choice xmlns:a14="http://schemas.microsoft.com/office/drawing/2010/main" Requires="a14">
            <p:sp>
              <p:nvSpPr>
                <p:cNvPr id="3" name="Rectangle 2"/>
                <p:cNvSpPr/>
                <p:nvPr/>
              </p:nvSpPr>
              <p:spPr>
                <a:xfrm>
                  <a:off x="914400" y="3257548"/>
                  <a:ext cx="29718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r>
                          <a:rPr lang="en-US" i="1">
                            <a:latin typeface="Cambria Math"/>
                          </a:rPr>
                          <m:t>𝑑𝑥</m:t>
                        </m:r>
                        <m:r>
                          <a:rPr lang="en-US" b="0" i="1" smtClean="0">
                            <a:latin typeface="Cambria Math"/>
                          </a:rPr>
                          <m:t>−</m:t>
                        </m:r>
                        <m:r>
                          <a:rPr lang="en-US" i="1">
                            <a:latin typeface="Cambria Math"/>
                          </a:rPr>
                          <m:t>𝑒𝑦</m:t>
                        </m:r>
                        <m:r>
                          <a:rPr lang="en-US" i="1">
                            <a:latin typeface="Cambria Math"/>
                          </a:rPr>
                          <m:t>=</m:t>
                        </m:r>
                        <m:r>
                          <a:rPr lang="en-US" i="1">
                            <a:latin typeface="Cambria Math"/>
                          </a:rPr>
                          <m:t>𝑓</m:t>
                        </m:r>
                      </m:oMath>
                    </m:oMathPara>
                  </a14:m>
                  <a:endParaRPr lang="en-US" dirty="0"/>
                </a:p>
              </p:txBody>
            </p:sp>
          </mc:Choice>
          <mc:Fallback>
            <p:sp>
              <p:nvSpPr>
                <p:cNvPr id="3" name="Rectangle 2"/>
                <p:cNvSpPr>
                  <a:spLocks noRot="1" noChangeAspect="1" noMove="1" noResize="1" noEditPoints="1" noAdjustHandles="1" noChangeArrowheads="1" noChangeShapeType="1" noTextEdit="1"/>
                </p:cNvSpPr>
                <p:nvPr/>
              </p:nvSpPr>
              <p:spPr>
                <a:xfrm>
                  <a:off x="914400" y="3257548"/>
                  <a:ext cx="2971800" cy="646331"/>
                </a:xfrm>
                <a:prstGeom prst="rect">
                  <a:avLst/>
                </a:prstGeom>
                <a:blipFill rotWithShape="1">
                  <a:blip r:embed="rId6"/>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876300" y="4495800"/>
                  <a:ext cx="3048000" cy="646331"/>
                </a:xfrm>
                <a:prstGeom prst="rect">
                  <a:avLst/>
                </a:prstGeom>
              </p:spPr>
              <p:txBody>
                <a:bodyPr wrap="square">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876300" y="4495800"/>
                  <a:ext cx="3048000" cy="646331"/>
                </a:xfrm>
                <a:prstGeom prst="rect">
                  <a:avLst/>
                </a:prstGeom>
                <a:blipFill rotWithShape="1">
                  <a:blip r:embed="rId7"/>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4572000" y="3224210"/>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m:t>
                            </m:r>
                            <m:r>
                              <a:rPr lang="en-US" b="0" i="1" smtClean="0">
                                <a:latin typeface="Cambria Math"/>
                              </a:rPr>
                              <m:t>𝑒</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m:t>
                            </m:r>
                            <m:r>
                              <a:rPr lang="en-US" b="0" i="1" smtClean="0">
                                <a:latin typeface="Cambria Math"/>
                              </a:rPr>
                              <m:t>𝑑</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m:t>
                        </m:r>
                        <m:r>
                          <a:rPr lang="en-US" i="1">
                            <a:latin typeface="Cambria Math"/>
                          </a:rPr>
                          <m:t>𝑓</m:t>
                        </m:r>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4572000" y="3224210"/>
                  <a:ext cx="4572000" cy="646331"/>
                </a:xfrm>
                <a:prstGeom prst="rect">
                  <a:avLst/>
                </a:prstGeom>
                <a:blipFill rotWithShape="1">
                  <a:blip r:embed="rId8"/>
                  <a:stretch>
                    <a:fillRect b="-754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p:cNvSpPr/>
                <p:nvPr/>
              </p:nvSpPr>
              <p:spPr>
                <a:xfrm>
                  <a:off x="4648200" y="4495799"/>
                  <a:ext cx="4572000" cy="646331"/>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i="1" smtClean="0">
                            <a:latin typeface="Cambria Math"/>
                          </a:rPr>
                          <m:t>𝑎𝑥</m:t>
                        </m:r>
                        <m:r>
                          <a:rPr lang="en-US" i="1" smtClean="0">
                            <a:latin typeface="Cambria Math"/>
                          </a:rPr>
                          <m:t>+</m:t>
                        </m:r>
                        <m:r>
                          <a:rPr lang="en-US" i="1" smtClean="0">
                            <a:latin typeface="Cambria Math"/>
                          </a:rPr>
                          <m:t>𝑏𝑦</m:t>
                        </m:r>
                        <m:r>
                          <a:rPr lang="en-US" i="1" smtClean="0">
                            <a:latin typeface="Cambria Math"/>
                          </a:rPr>
                          <m:t>=</m:t>
                        </m:r>
                        <m:r>
                          <a:rPr lang="en-US" i="1" smtClean="0">
                            <a:latin typeface="Cambria Math"/>
                          </a:rPr>
                          <m:t>𝑐</m:t>
                        </m:r>
                      </m:oMath>
                    </m:oMathPara>
                  </a14:m>
                  <a:endParaRPr lang="en-US" dirty="0"/>
                </a:p>
                <a:p>
                  <a:pPr marL="0" indent="0">
                    <a:buNone/>
                  </a:pPr>
                  <a14:m>
                    <m:oMathPara xmlns:m="http://schemas.openxmlformats.org/officeDocument/2006/math">
                      <m:oMathParaPr>
                        <m:jc m:val="left"/>
                      </m:oMathParaPr>
                      <m:oMath xmlns:m="http://schemas.openxmlformats.org/officeDocument/2006/math">
                        <m:d>
                          <m:dPr>
                            <m:ctrlPr>
                              <a:rPr lang="en-US" b="0" i="1" smtClean="0">
                                <a:latin typeface="Cambria Math"/>
                              </a:rPr>
                            </m:ctrlPr>
                          </m:dPr>
                          <m:e>
                            <m:r>
                              <a:rPr lang="en-US" b="0" i="1" smtClean="0">
                                <a:latin typeface="Cambria Math"/>
                              </a:rPr>
                              <m:t>𝑎</m:t>
                            </m:r>
                            <m:r>
                              <a:rPr lang="en-US" b="0" i="1" smtClean="0">
                                <a:latin typeface="Cambria Math"/>
                              </a:rPr>
                              <m:t>+2</m:t>
                            </m:r>
                            <m:r>
                              <a:rPr lang="en-US" i="1">
                                <a:latin typeface="Cambria Math"/>
                              </a:rPr>
                              <m:t>𝑑</m:t>
                            </m:r>
                          </m:e>
                        </m:d>
                        <m:r>
                          <a:rPr lang="en-US" i="1">
                            <a:latin typeface="Cambria Math"/>
                          </a:rPr>
                          <m:t>𝑥</m:t>
                        </m:r>
                        <m:r>
                          <a:rPr lang="en-US" i="1">
                            <a:latin typeface="Cambria Math"/>
                          </a:rPr>
                          <m:t>+</m:t>
                        </m:r>
                        <m:d>
                          <m:dPr>
                            <m:ctrlPr>
                              <a:rPr lang="en-US" b="0" i="1" smtClean="0">
                                <a:latin typeface="Cambria Math"/>
                              </a:rPr>
                            </m:ctrlPr>
                          </m:dPr>
                          <m:e>
                            <m:r>
                              <a:rPr lang="en-US" b="0" i="1" smtClean="0">
                                <a:latin typeface="Cambria Math"/>
                              </a:rPr>
                              <m:t>𝑏</m:t>
                            </m:r>
                            <m:r>
                              <a:rPr lang="en-US" b="0" i="1" smtClean="0">
                                <a:latin typeface="Cambria Math"/>
                              </a:rPr>
                              <m:t>+2</m:t>
                            </m:r>
                            <m:r>
                              <a:rPr lang="en-US" i="1">
                                <a:latin typeface="Cambria Math"/>
                              </a:rPr>
                              <m:t>𝑒</m:t>
                            </m:r>
                          </m:e>
                        </m:d>
                        <m:r>
                          <a:rPr lang="en-US" i="1">
                            <a:latin typeface="Cambria Math"/>
                          </a:rPr>
                          <m:t>𝑦</m:t>
                        </m:r>
                        <m:r>
                          <a:rPr lang="en-US" i="1">
                            <a:latin typeface="Cambria Math"/>
                          </a:rPr>
                          <m:t>=</m:t>
                        </m:r>
                        <m:r>
                          <a:rPr lang="en-US" b="0" i="1" smtClean="0">
                            <a:latin typeface="Cambria Math"/>
                          </a:rPr>
                          <m:t>𝑐</m:t>
                        </m:r>
                        <m:r>
                          <a:rPr lang="en-US" b="0" i="1" smtClean="0">
                            <a:latin typeface="Cambria Math"/>
                          </a:rPr>
                          <m:t>+2</m:t>
                        </m:r>
                        <m:r>
                          <a:rPr lang="en-US" i="1">
                            <a:latin typeface="Cambria Math"/>
                          </a:rPr>
                          <m:t>𝑓</m:t>
                        </m:r>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4648200" y="4495799"/>
                  <a:ext cx="4572000" cy="646331"/>
                </a:xfrm>
                <a:prstGeom prst="rect">
                  <a:avLst/>
                </a:prstGeom>
                <a:blipFill rotWithShape="1">
                  <a:blip r:embed="rId9"/>
                  <a:stretch>
                    <a:fillRect b="-7547"/>
                  </a:stretch>
                </a:blipFill>
              </p:spPr>
              <p:txBody>
                <a:bodyPr/>
                <a:lstStyle/>
                <a:p>
                  <a:r>
                    <a:rPr lang="en-US">
                      <a:noFill/>
                    </a:rPr>
                    <a:t> </a:t>
                  </a:r>
                </a:p>
              </p:txBody>
            </p:sp>
          </mc:Fallback>
        </mc:AlternateContent>
        <p:sp>
          <p:nvSpPr>
            <p:cNvPr id="8" name="TextBox 7"/>
            <p:cNvSpPr txBox="1"/>
            <p:nvPr/>
          </p:nvSpPr>
          <p:spPr>
            <a:xfrm>
              <a:off x="609600" y="3395360"/>
              <a:ext cx="304800" cy="369332"/>
            </a:xfrm>
            <a:prstGeom prst="rect">
              <a:avLst/>
            </a:prstGeom>
            <a:noFill/>
          </p:spPr>
          <p:txBody>
            <a:bodyPr wrap="square" rtlCol="0">
              <a:spAutoFit/>
            </a:bodyPr>
            <a:lstStyle/>
            <a:p>
              <a:r>
                <a:rPr lang="en-US" dirty="0" smtClean="0"/>
                <a:t>A</a:t>
              </a:r>
              <a:endParaRPr lang="en-US" dirty="0"/>
            </a:p>
          </p:txBody>
        </p:sp>
        <p:sp>
          <p:nvSpPr>
            <p:cNvPr id="12" name="TextBox 11"/>
            <p:cNvSpPr txBox="1"/>
            <p:nvPr/>
          </p:nvSpPr>
          <p:spPr>
            <a:xfrm>
              <a:off x="609600" y="4634298"/>
              <a:ext cx="247650" cy="369332"/>
            </a:xfrm>
            <a:prstGeom prst="rect">
              <a:avLst/>
            </a:prstGeom>
            <a:noFill/>
          </p:spPr>
          <p:txBody>
            <a:bodyPr wrap="square" rtlCol="0">
              <a:spAutoFit/>
            </a:bodyPr>
            <a:lstStyle/>
            <a:p>
              <a:r>
                <a:rPr lang="en-US" dirty="0" smtClean="0"/>
                <a:t>C</a:t>
              </a:r>
              <a:endParaRPr lang="en-US" dirty="0"/>
            </a:p>
          </p:txBody>
        </p:sp>
        <p:sp>
          <p:nvSpPr>
            <p:cNvPr id="13" name="TextBox 12"/>
            <p:cNvSpPr txBox="1"/>
            <p:nvPr/>
          </p:nvSpPr>
          <p:spPr>
            <a:xfrm>
              <a:off x="4333875" y="4642452"/>
              <a:ext cx="304800" cy="369332"/>
            </a:xfrm>
            <a:prstGeom prst="rect">
              <a:avLst/>
            </a:prstGeom>
            <a:noFill/>
          </p:spPr>
          <p:txBody>
            <a:bodyPr wrap="square" rtlCol="0">
              <a:spAutoFit/>
            </a:bodyPr>
            <a:lstStyle/>
            <a:p>
              <a:r>
                <a:rPr lang="en-US" dirty="0" smtClean="0"/>
                <a:t>D</a:t>
              </a:r>
              <a:endParaRPr lang="en-US" dirty="0"/>
            </a:p>
          </p:txBody>
        </p:sp>
        <p:sp>
          <p:nvSpPr>
            <p:cNvPr id="15" name="TextBox 14"/>
            <p:cNvSpPr txBox="1"/>
            <p:nvPr/>
          </p:nvSpPr>
          <p:spPr>
            <a:xfrm>
              <a:off x="4295775" y="3396047"/>
              <a:ext cx="342900" cy="369332"/>
            </a:xfrm>
            <a:prstGeom prst="rect">
              <a:avLst/>
            </a:prstGeom>
            <a:noFill/>
          </p:spPr>
          <p:txBody>
            <a:bodyPr wrap="square" rtlCol="0">
              <a:spAutoFit/>
            </a:bodyPr>
            <a:lstStyle/>
            <a:p>
              <a:r>
                <a:rPr lang="en-US" dirty="0" smtClean="0"/>
                <a:t>B</a:t>
              </a:r>
              <a:endParaRPr lang="en-US" dirty="0"/>
            </a:p>
          </p:txBody>
        </p:sp>
      </p:grpSp>
      <p:sp>
        <p:nvSpPr>
          <p:cNvPr id="2" name="TextBox 1"/>
          <p:cNvSpPr txBox="1"/>
          <p:nvPr/>
        </p:nvSpPr>
        <p:spPr>
          <a:xfrm>
            <a:off x="683103" y="3892027"/>
            <a:ext cx="966931" cy="369332"/>
          </a:xfrm>
          <a:prstGeom prst="rect">
            <a:avLst/>
          </a:prstGeom>
          <a:noFill/>
        </p:spPr>
        <p:txBody>
          <a:bodyPr wrap="none" rtlCol="0">
            <a:spAutoFit/>
          </a:bodyPr>
          <a:lstStyle/>
          <a:p>
            <a:r>
              <a:rPr lang="en-US" b="1" dirty="0" smtClean="0"/>
              <a:t>24.50%</a:t>
            </a:r>
            <a:endParaRPr lang="en-US" b="1" dirty="0"/>
          </a:p>
        </p:txBody>
      </p:sp>
      <p:sp>
        <p:nvSpPr>
          <p:cNvPr id="16" name="TextBox 15"/>
          <p:cNvSpPr txBox="1"/>
          <p:nvPr/>
        </p:nvSpPr>
        <p:spPr>
          <a:xfrm>
            <a:off x="4308335" y="3877744"/>
            <a:ext cx="966931" cy="369332"/>
          </a:xfrm>
          <a:prstGeom prst="rect">
            <a:avLst/>
          </a:prstGeom>
          <a:noFill/>
        </p:spPr>
        <p:txBody>
          <a:bodyPr wrap="none" rtlCol="0">
            <a:spAutoFit/>
          </a:bodyPr>
          <a:lstStyle/>
          <a:p>
            <a:r>
              <a:rPr lang="en-US" b="1" dirty="0" smtClean="0"/>
              <a:t>25.35%</a:t>
            </a:r>
            <a:endParaRPr lang="en-US" b="1" dirty="0"/>
          </a:p>
        </p:txBody>
      </p:sp>
      <p:sp>
        <p:nvSpPr>
          <p:cNvPr id="17" name="TextBox 16"/>
          <p:cNvSpPr txBox="1"/>
          <p:nvPr/>
        </p:nvSpPr>
        <p:spPr>
          <a:xfrm>
            <a:off x="664390" y="5181599"/>
            <a:ext cx="966931" cy="369332"/>
          </a:xfrm>
          <a:prstGeom prst="rect">
            <a:avLst/>
          </a:prstGeom>
          <a:noFill/>
        </p:spPr>
        <p:txBody>
          <a:bodyPr wrap="none" rtlCol="0">
            <a:spAutoFit/>
          </a:bodyPr>
          <a:lstStyle/>
          <a:p>
            <a:r>
              <a:rPr lang="en-US" b="1" dirty="0" smtClean="0"/>
              <a:t>33.28%</a:t>
            </a:r>
            <a:endParaRPr lang="en-US" b="1" dirty="0"/>
          </a:p>
        </p:txBody>
      </p:sp>
      <p:sp>
        <p:nvSpPr>
          <p:cNvPr id="18" name="TextBox 17"/>
          <p:cNvSpPr txBox="1"/>
          <p:nvPr/>
        </p:nvSpPr>
        <p:spPr>
          <a:xfrm>
            <a:off x="4383860" y="5181599"/>
            <a:ext cx="966931" cy="369332"/>
          </a:xfrm>
          <a:prstGeom prst="rect">
            <a:avLst/>
          </a:prstGeom>
          <a:noFill/>
        </p:spPr>
        <p:txBody>
          <a:bodyPr wrap="none" rtlCol="0">
            <a:spAutoFit/>
          </a:bodyPr>
          <a:lstStyle/>
          <a:p>
            <a:r>
              <a:rPr lang="en-US" b="1" dirty="0" smtClean="0"/>
              <a:t>15.87%</a:t>
            </a:r>
            <a:endParaRPr lang="en-US" b="1" dirty="0"/>
          </a:p>
        </p:txBody>
      </p:sp>
    </p:spTree>
    <p:extLst>
      <p:ext uri="{BB962C8B-B14F-4D97-AF65-F5344CB8AC3E}">
        <p14:creationId xmlns:p14="http://schemas.microsoft.com/office/powerpoint/2010/main" val="178133229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t>
                </a:r>
                <a:r>
                  <a:rPr lang="en-US" sz="2800" dirty="0" smtClean="0"/>
                  <a:t>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endParaRPr lang="en-US" sz="2800" dirty="0" smtClean="0"/>
              </a:p>
              <a:p>
                <a:pPr marL="0" indent="0">
                  <a:buNone/>
                </a:pPr>
                <a:endParaRPr lang="en-US" sz="1400" dirty="0"/>
              </a:p>
              <a:p>
                <a:pPr marL="0" indent="0">
                  <a:buNone/>
                </a:pPr>
                <a:r>
                  <a:rPr lang="en-US" sz="2800" dirty="0" smtClean="0"/>
                  <a:t>(a) </a:t>
                </a:r>
                <a14:m>
                  <m:oMath xmlns:m="http://schemas.openxmlformats.org/officeDocument/2006/math">
                    <m:r>
                      <a:rPr lang="en-US" sz="2800" b="0" i="1" smtClean="0">
                        <a:latin typeface="Cambria Math"/>
                      </a:rPr>
                      <m:t>𝑥</m:t>
                    </m:r>
                    <m:r>
                      <a:rPr lang="en-US" sz="2800" b="0" i="1" smtClean="0">
                        <a:latin typeface="Cambria Math"/>
                      </a:rPr>
                      <m:t>−</m:t>
                    </m:r>
                    <m:r>
                      <a:rPr lang="en-US" sz="2800" b="0" i="1" smtClean="0">
                        <a:latin typeface="Cambria Math"/>
                      </a:rPr>
                      <m:t>𝑎</m:t>
                    </m:r>
                    <m:r>
                      <a:rPr lang="en-US" sz="2800" b="0" i="1" smtClean="0">
                        <a:latin typeface="Cambria Math"/>
                      </a:rPr>
                      <m:t>=0</m:t>
                    </m:r>
                  </m:oMath>
                </a14:m>
                <a:endParaRPr lang="en-US" sz="2800" b="0" dirty="0" smtClean="0"/>
              </a:p>
              <a:p>
                <a:pPr marL="0" indent="0">
                  <a:buNone/>
                </a:pPr>
                <a:r>
                  <a:rPr lang="en-US" sz="2800" b="0" dirty="0" smtClean="0"/>
                  <a:t>(b) </a:t>
                </a:r>
                <a14:m>
                  <m:oMath xmlns:m="http://schemas.openxmlformats.org/officeDocument/2006/math">
                    <m:r>
                      <a:rPr lang="en-US" sz="2800" b="0" i="1" smtClean="0">
                        <a:latin typeface="Cambria Math"/>
                      </a:rPr>
                      <m:t>𝑎𝑥</m:t>
                    </m:r>
                    <m:r>
                      <a:rPr lang="en-US" sz="2800" b="0" i="1" smtClean="0">
                        <a:latin typeface="Cambria Math"/>
                      </a:rPr>
                      <m:t>=1</m:t>
                    </m:r>
                  </m:oMath>
                </a14:m>
                <a:endParaRPr lang="en-US" sz="2800" b="0" dirty="0" smtClean="0"/>
              </a:p>
              <a:p>
                <a:pPr marL="0" indent="0">
                  <a:buNone/>
                </a:pPr>
                <a:r>
                  <a:rPr lang="en-US" sz="2800" b="0" dirty="0" smtClean="0"/>
                  <a:t>(c) </a:t>
                </a:r>
                <a14:m>
                  <m:oMath xmlns:m="http://schemas.openxmlformats.org/officeDocument/2006/math">
                    <m:r>
                      <a:rPr lang="en-US" sz="2800" b="0" i="1" smtClean="0">
                        <a:latin typeface="Cambria Math"/>
                      </a:rPr>
                      <m:t>𝑎𝑥</m:t>
                    </m:r>
                    <m:r>
                      <a:rPr lang="en-US" sz="2800" b="0" i="1" smtClean="0">
                        <a:latin typeface="Cambria Math"/>
                      </a:rPr>
                      <m:t>=</m:t>
                    </m:r>
                    <m:r>
                      <a:rPr lang="en-US" sz="2800" b="0" i="1" smtClean="0">
                        <a:latin typeface="Cambria Math"/>
                      </a:rPr>
                      <m:t>𝑎</m:t>
                    </m:r>
                  </m:oMath>
                </a14:m>
                <a:endParaRPr lang="en-US" sz="2800" b="0" dirty="0" smtClean="0"/>
              </a:p>
              <a:p>
                <a:pPr marL="0" indent="0">
                  <a:buNone/>
                </a:pPr>
                <a:r>
                  <a:rPr lang="en-US" sz="2800" b="0" dirty="0" smtClean="0"/>
                  <a:t>(d) </a:t>
                </a:r>
                <a14:m>
                  <m:oMath xmlns:m="http://schemas.openxmlformats.org/officeDocument/2006/math">
                    <m:f>
                      <m:fPr>
                        <m:type m:val="skw"/>
                        <m:ctrlPr>
                          <a:rPr lang="en-US" sz="2800" b="0" i="1" smtClean="0">
                            <a:latin typeface="Cambria Math"/>
                          </a:rPr>
                        </m:ctrlPr>
                      </m:fPr>
                      <m:num>
                        <m:r>
                          <a:rPr lang="en-US" sz="2800" b="0" i="1" smtClean="0">
                            <a:latin typeface="Cambria Math"/>
                          </a:rPr>
                          <m:t>𝑥</m:t>
                        </m:r>
                      </m:num>
                      <m:den>
                        <m:r>
                          <a:rPr lang="en-US" sz="2800" b="0" i="1" smtClean="0">
                            <a:latin typeface="Cambria Math"/>
                          </a:rPr>
                          <m:t>𝑎</m:t>
                        </m:r>
                      </m:den>
                    </m:f>
                    <m:r>
                      <a:rPr lang="en-US" sz="2800" b="0" i="1" smtClean="0">
                        <a:latin typeface="Cambria Math"/>
                      </a:rPr>
                      <m:t>=1</m:t>
                    </m:r>
                  </m:oMath>
                </a14:m>
                <a:endParaRPr lang="en-US" sz="2800" b="0" dirty="0" smtClean="0"/>
              </a:p>
              <a:p>
                <a:pPr marL="514350" indent="-514350">
                  <a:buAutoNum type="alphaLcParenBoth"/>
                </a:pPr>
                <a:endParaRPr lang="en-US" sz="28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b="-1050"/>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414583492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t>
                </a:r>
                <a:r>
                  <a:rPr lang="en-US" sz="2800" dirty="0" smtClean="0"/>
                  <a:t>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endParaRPr lang="en-US" sz="2800" dirty="0" smtClean="0"/>
              </a:p>
              <a:p>
                <a:pPr marL="0" indent="0">
                  <a:buNone/>
                </a:pPr>
                <a:endParaRPr lang="en-US" sz="1400" dirty="0"/>
              </a:p>
              <a:p>
                <a:pPr marL="0" indent="0">
                  <a:buNone/>
                </a:pPr>
                <a:r>
                  <a:rPr lang="en-US" sz="2800" dirty="0" smtClean="0"/>
                  <a:t>(a) </a:t>
                </a:r>
                <a14:m>
                  <m:oMath xmlns:m="http://schemas.openxmlformats.org/officeDocument/2006/math">
                    <m:r>
                      <a:rPr lang="en-US" sz="2800" b="0" i="1" smtClean="0">
                        <a:latin typeface="Cambria Math"/>
                      </a:rPr>
                      <m:t>𝑥</m:t>
                    </m:r>
                    <m:r>
                      <a:rPr lang="en-US" sz="2800" b="0" i="1" smtClean="0">
                        <a:latin typeface="Cambria Math"/>
                      </a:rPr>
                      <m:t>−</m:t>
                    </m:r>
                    <m:r>
                      <a:rPr lang="en-US" sz="2800" b="0" i="1" smtClean="0">
                        <a:latin typeface="Cambria Math"/>
                      </a:rPr>
                      <m:t>𝑎</m:t>
                    </m:r>
                    <m:r>
                      <a:rPr lang="en-US" sz="2800" b="0" i="1" smtClean="0">
                        <a:latin typeface="Cambria Math"/>
                      </a:rPr>
                      <m:t>=0</m:t>
                    </m:r>
                  </m:oMath>
                </a14:m>
                <a:endParaRPr lang="en-US" sz="2800" b="0" dirty="0" smtClean="0"/>
              </a:p>
              <a:p>
                <a:pPr marL="400050" lvl="1" indent="0">
                  <a:buNone/>
                </a:pPr>
                <a:r>
                  <a:rPr lang="en-US" dirty="0" smtClean="0"/>
                  <a:t>Increases. The larger </a:t>
                </a:r>
                <a:r>
                  <a:rPr lang="en-US" i="1" dirty="0" smtClean="0"/>
                  <a:t>a</a:t>
                </a:r>
                <a:r>
                  <a:rPr lang="en-US" dirty="0" smtClean="0"/>
                  <a:t> is, the larger </a:t>
                </a:r>
                <a:r>
                  <a:rPr lang="en-US" i="1" dirty="0" smtClean="0"/>
                  <a:t>x</a:t>
                </a:r>
                <a:r>
                  <a:rPr lang="en-US" dirty="0" smtClean="0"/>
                  <a:t> must be to give 0 when </a:t>
                </a:r>
                <a:r>
                  <a:rPr lang="en-US" i="1" dirty="0" smtClean="0"/>
                  <a:t>a</a:t>
                </a:r>
                <a:r>
                  <a:rPr lang="en-US" dirty="0" smtClean="0"/>
                  <a:t> is subtracted from it.</a:t>
                </a:r>
                <a:endParaRPr lang="en-US" sz="24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158271607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t>
                </a:r>
                <a:r>
                  <a:rPr lang="en-US" sz="2800" dirty="0" smtClean="0"/>
                  <a:t>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endParaRPr lang="en-US" sz="2800" dirty="0" smtClean="0"/>
              </a:p>
              <a:p>
                <a:pPr marL="0" indent="0">
                  <a:buNone/>
                </a:pPr>
                <a:endParaRPr lang="en-US" sz="1400" dirty="0"/>
              </a:p>
              <a:p>
                <a:pPr marL="0" indent="0">
                  <a:buNone/>
                </a:pPr>
                <a:r>
                  <a:rPr lang="en-US" sz="2800" b="0" dirty="0" smtClean="0"/>
                  <a:t>(b) </a:t>
                </a:r>
                <a14:m>
                  <m:oMath xmlns:m="http://schemas.openxmlformats.org/officeDocument/2006/math">
                    <m:r>
                      <a:rPr lang="en-US" sz="2800" b="0" i="1" smtClean="0">
                        <a:latin typeface="Cambria Math"/>
                      </a:rPr>
                      <m:t>𝑎𝑥</m:t>
                    </m:r>
                    <m:r>
                      <a:rPr lang="en-US" sz="2800" b="0" i="1" smtClean="0">
                        <a:latin typeface="Cambria Math"/>
                      </a:rPr>
                      <m:t>=1</m:t>
                    </m:r>
                  </m:oMath>
                </a14:m>
                <a:endParaRPr lang="en-US" sz="2800" b="0" dirty="0" smtClean="0"/>
              </a:p>
              <a:p>
                <a:pPr marL="400050" lvl="1" indent="0">
                  <a:buNone/>
                </a:pPr>
                <a:r>
                  <a:rPr lang="en-US" dirty="0" smtClean="0"/>
                  <a:t>Decreases. The larger </a:t>
                </a:r>
                <a:r>
                  <a:rPr lang="en-US" i="1" dirty="0" smtClean="0"/>
                  <a:t>a</a:t>
                </a:r>
                <a:r>
                  <a:rPr lang="en-US" dirty="0" smtClean="0"/>
                  <a:t> is, the smaller </a:t>
                </a:r>
                <a:r>
                  <a:rPr lang="en-US" i="1" dirty="0" smtClean="0"/>
                  <a:t>x</a:t>
                </a:r>
                <a:r>
                  <a:rPr lang="en-US" dirty="0" smtClean="0"/>
                  <a:t> must be to give 1 when it is multiplied by </a:t>
                </a:r>
                <a:r>
                  <a:rPr lang="en-US" i="1" dirty="0" smtClean="0"/>
                  <a:t>a.</a:t>
                </a:r>
                <a:endParaRPr lang="en-US"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35095401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914400" y="228600"/>
            <a:ext cx="7162800" cy="762000"/>
          </a:xfrm>
          <a:solidFill>
            <a:schemeClr val="bg2">
              <a:lumMod val="75000"/>
            </a:schemeClr>
          </a:solidFill>
          <a:scene3d>
            <a:camera prst="orthographicFront"/>
            <a:lightRig rig="threePt" dir="t"/>
          </a:scene3d>
          <a:sp3d>
            <a:bevelT w="165100" prst="coolSlant"/>
          </a:sp3d>
        </p:spPr>
        <p:txBody>
          <a:bodyPr/>
          <a:lstStyle/>
          <a:p>
            <a:r>
              <a:rPr lang="en-US" sz="3600" dirty="0" smtClean="0">
                <a:latin typeface="Arial Narrow" pitchFamily="34" charset="0"/>
              </a:rPr>
              <a:t>2013 CA Resource Revision Team</a:t>
            </a:r>
            <a:endParaRPr lang="en-US" sz="3600" dirty="0">
              <a:latin typeface="Arial Narrow" pitchFamily="34" charset="0"/>
            </a:endParaRPr>
          </a:p>
        </p:txBody>
      </p:sp>
      <p:pic>
        <p:nvPicPr>
          <p:cNvPr id="1026" name="Picture 2" descr="https://lh5.googleusercontent.com/-zS5MdCSzwME/Ua-aSbcoTlI/AAAAAAAAACE/CV9KEE2TKsA/w1071-h598-no/image%252810%25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7872477" cy="4419600"/>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179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t>
                </a:r>
                <a:r>
                  <a:rPr lang="en-US" sz="2800" dirty="0" smtClean="0"/>
                  <a:t>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endParaRPr lang="en-US" sz="2800" dirty="0" smtClean="0"/>
              </a:p>
              <a:p>
                <a:pPr marL="0" indent="0">
                  <a:buNone/>
                </a:pPr>
                <a:endParaRPr lang="en-US" sz="1400" dirty="0"/>
              </a:p>
              <a:p>
                <a:pPr marL="0" indent="0">
                  <a:buNone/>
                </a:pPr>
                <a:r>
                  <a:rPr lang="en-US" sz="2800" b="0" dirty="0" smtClean="0"/>
                  <a:t>(c) </a:t>
                </a:r>
                <a14:m>
                  <m:oMath xmlns:m="http://schemas.openxmlformats.org/officeDocument/2006/math">
                    <m:r>
                      <a:rPr lang="en-US" sz="2800" b="0" i="1" smtClean="0">
                        <a:latin typeface="Cambria Math"/>
                      </a:rPr>
                      <m:t>𝑎𝑥</m:t>
                    </m:r>
                    <m:r>
                      <a:rPr lang="en-US" sz="2800" b="0" i="1" smtClean="0">
                        <a:latin typeface="Cambria Math"/>
                      </a:rPr>
                      <m:t>=</m:t>
                    </m:r>
                    <m:r>
                      <a:rPr lang="en-US" sz="2800" b="0" i="1" smtClean="0">
                        <a:latin typeface="Cambria Math"/>
                      </a:rPr>
                      <m:t>𝑎</m:t>
                    </m:r>
                  </m:oMath>
                </a14:m>
                <a:endParaRPr lang="en-US" sz="2800" b="0" dirty="0" smtClean="0"/>
              </a:p>
              <a:p>
                <a:pPr marL="400050" lvl="1" indent="0">
                  <a:buNone/>
                </a:pPr>
                <a:r>
                  <a:rPr lang="en-US" dirty="0" smtClean="0"/>
                  <a:t>Remains unchanged. No matter the value of </a:t>
                </a:r>
                <a:r>
                  <a:rPr lang="en-US" i="1" dirty="0" smtClean="0"/>
                  <a:t>a</a:t>
                </a:r>
                <a:r>
                  <a:rPr lang="en-US" dirty="0" smtClean="0"/>
                  <a:t>, the value of </a:t>
                </a:r>
                <a:r>
                  <a:rPr lang="en-US" i="1" dirty="0" smtClean="0"/>
                  <a:t>x</a:t>
                </a:r>
                <a:r>
                  <a:rPr lang="en-US" dirty="0" smtClean="0"/>
                  <a:t> will be the identity for multiplication, 1.</a:t>
                </a:r>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3106239036"/>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7651" name="Rectangle 3"/>
              <p:cNvSpPr>
                <a:spLocks noGrp="1" noChangeArrowheads="1"/>
              </p:cNvSpPr>
              <p:nvPr>
                <p:ph type="body" idx="1"/>
              </p:nvPr>
            </p:nvSpPr>
            <p:spPr>
              <a:xfrm>
                <a:off x="228601" y="1143000"/>
                <a:ext cx="8686800" cy="4648200"/>
              </a:xfrm>
            </p:spPr>
            <p:txBody>
              <a:bodyPr/>
              <a:lstStyle/>
              <a:p>
                <a:pPr marL="0" indent="0">
                  <a:buNone/>
                </a:pPr>
                <a:r>
                  <a:rPr lang="en-US" sz="2800" dirty="0" smtClean="0"/>
                  <a:t>In the equations (a)-(d), the solution </a:t>
                </a:r>
                <a:r>
                  <a:rPr lang="en-US" sz="2800" i="1" dirty="0" smtClean="0"/>
                  <a:t>x </a:t>
                </a:r>
                <a:r>
                  <a:rPr lang="en-US" sz="2800" dirty="0" smtClean="0"/>
                  <a:t>to the equation depends on the constant </a:t>
                </a:r>
                <a:r>
                  <a:rPr lang="en-US" sz="2800" i="1" dirty="0" smtClean="0"/>
                  <a:t>a</a:t>
                </a:r>
                <a:r>
                  <a:rPr lang="en-US" sz="2800" dirty="0" smtClean="0"/>
                  <a:t>. </a:t>
                </a:r>
                <a:r>
                  <a:rPr lang="en-US" sz="2800" dirty="0" smtClean="0"/>
                  <a:t>Assuming </a:t>
                </a:r>
                <a:r>
                  <a:rPr lang="en-US" sz="2800" i="1" dirty="0" smtClean="0"/>
                  <a:t>a</a:t>
                </a:r>
                <a:r>
                  <a:rPr lang="en-US" sz="2800" dirty="0" smtClean="0"/>
                  <a:t> is positive, what is the effect of increasing </a:t>
                </a:r>
                <a:r>
                  <a:rPr lang="en-US" sz="2800" i="1" dirty="0" smtClean="0"/>
                  <a:t>a</a:t>
                </a:r>
                <a:r>
                  <a:rPr lang="en-US" sz="2800" dirty="0" smtClean="0"/>
                  <a:t> on the solution? Does it increase, decrease, or remain unchanged? Give a reason for your answer that can be understood without solving the equation.</a:t>
                </a:r>
                <a:endParaRPr lang="en-US" sz="2800" dirty="0" smtClean="0"/>
              </a:p>
              <a:p>
                <a:pPr marL="0" indent="0">
                  <a:buNone/>
                </a:pPr>
                <a:endParaRPr lang="en-US" sz="1400" dirty="0"/>
              </a:p>
              <a:p>
                <a:pPr marL="0" indent="0">
                  <a:buNone/>
                </a:pPr>
                <a:r>
                  <a:rPr lang="en-US" sz="2800" b="0" dirty="0" smtClean="0"/>
                  <a:t>(d) </a:t>
                </a:r>
                <a14:m>
                  <m:oMath xmlns:m="http://schemas.openxmlformats.org/officeDocument/2006/math">
                    <m:f>
                      <m:fPr>
                        <m:type m:val="skw"/>
                        <m:ctrlPr>
                          <a:rPr lang="en-US" sz="2800" b="0" i="1" smtClean="0">
                            <a:latin typeface="Cambria Math"/>
                          </a:rPr>
                        </m:ctrlPr>
                      </m:fPr>
                      <m:num>
                        <m:r>
                          <a:rPr lang="en-US" sz="2800" b="0" i="1" smtClean="0">
                            <a:latin typeface="Cambria Math"/>
                          </a:rPr>
                          <m:t>𝑥</m:t>
                        </m:r>
                      </m:num>
                      <m:den>
                        <m:r>
                          <a:rPr lang="en-US" sz="2800" b="0" i="1" smtClean="0">
                            <a:latin typeface="Cambria Math"/>
                          </a:rPr>
                          <m:t>𝑎</m:t>
                        </m:r>
                      </m:den>
                    </m:f>
                    <m:r>
                      <a:rPr lang="en-US" sz="2800" b="0" i="1" smtClean="0">
                        <a:latin typeface="Cambria Math"/>
                      </a:rPr>
                      <m:t>=1</m:t>
                    </m:r>
                  </m:oMath>
                </a14:m>
                <a:endParaRPr lang="en-US" sz="2800" b="0" dirty="0" smtClean="0"/>
              </a:p>
              <a:p>
                <a:pPr marL="400050" lvl="1" indent="0">
                  <a:buNone/>
                </a:pPr>
                <a:r>
                  <a:rPr lang="en-US" b="0" dirty="0" smtClean="0"/>
                  <a:t>Increases. The larger </a:t>
                </a:r>
                <a:r>
                  <a:rPr lang="en-US" b="0" i="1" dirty="0" smtClean="0"/>
                  <a:t>a</a:t>
                </a:r>
                <a:r>
                  <a:rPr lang="en-US" b="0" dirty="0" smtClean="0"/>
                  <a:t> is, the larger </a:t>
                </a:r>
                <a:r>
                  <a:rPr lang="en-US" b="0" i="1" dirty="0" smtClean="0"/>
                  <a:t>x</a:t>
                </a:r>
                <a:r>
                  <a:rPr lang="en-US" b="0" dirty="0" smtClean="0"/>
                  <a:t> must be to give 1 when it is divided by </a:t>
                </a:r>
                <a:r>
                  <a:rPr lang="en-US" b="0" i="1" dirty="0" smtClean="0"/>
                  <a:t>a</a:t>
                </a:r>
                <a:r>
                  <a:rPr lang="en-US" b="0" dirty="0" smtClean="0"/>
                  <a:t>.</a:t>
                </a:r>
                <a:endParaRPr lang="en-US" sz="2400" b="0" dirty="0" smtClean="0"/>
              </a:p>
              <a:p>
                <a:pPr marL="514350" indent="-514350">
                  <a:buAutoNum type="alphaLcParenBoth"/>
                </a:pPr>
                <a:endParaRPr lang="en-US" sz="2800" dirty="0" smtClean="0"/>
              </a:p>
            </p:txBody>
          </p:sp>
        </mc:Choice>
        <mc:Fallback>
          <p:sp>
            <p:nvSpPr>
              <p:cNvPr id="27651" name="Rectangle 3"/>
              <p:cNvSpPr>
                <a:spLocks noGrp="1" noRot="1" noChangeAspect="1" noMove="1" noResize="1" noEditPoints="1" noAdjustHandles="1" noChangeArrowheads="1" noChangeShapeType="1" noTextEdit="1"/>
              </p:cNvSpPr>
              <p:nvPr>
                <p:ph type="body" idx="1"/>
              </p:nvPr>
            </p:nvSpPr>
            <p:spPr>
              <a:xfrm>
                <a:off x="228601" y="1143000"/>
                <a:ext cx="8686800" cy="4648200"/>
              </a:xfrm>
              <a:blipFill rotWithShape="1">
                <a:blip r:embed="rId3"/>
                <a:stretch>
                  <a:fillRect l="-1474" t="-1312" r="-175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a:t>Unit 2 Challenges</a:t>
            </a:r>
            <a:endParaRPr lang="en-US" dirty="0" smtClean="0"/>
          </a:p>
        </p:txBody>
      </p:sp>
      <p:sp>
        <p:nvSpPr>
          <p:cNvPr id="51" name="TextBox 50"/>
          <p:cNvSpPr txBox="1"/>
          <p:nvPr/>
        </p:nvSpPr>
        <p:spPr>
          <a:xfrm>
            <a:off x="152400" y="5715000"/>
            <a:ext cx="6295057"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a:t> </a:t>
            </a:r>
            <a:r>
              <a:rPr lang="en-US" sz="1400" dirty="0" smtClean="0"/>
              <a:t>A-REI How does the solution change?</a:t>
            </a:r>
            <a:endParaRPr lang="en-US" sz="1400" dirty="0"/>
          </a:p>
        </p:txBody>
      </p:sp>
    </p:spTree>
    <p:extLst>
      <p:ext uri="{BB962C8B-B14F-4D97-AF65-F5344CB8AC3E}">
        <p14:creationId xmlns:p14="http://schemas.microsoft.com/office/powerpoint/2010/main" val="48169666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Resource Revision Team</a:t>
            </a:r>
            <a:endParaRPr lang="en-US" dirty="0"/>
          </a:p>
        </p:txBody>
      </p:sp>
      <p:sp>
        <p:nvSpPr>
          <p:cNvPr id="3" name="Content Placeholder 2"/>
          <p:cNvSpPr>
            <a:spLocks noGrp="1"/>
          </p:cNvSpPr>
          <p:nvPr>
            <p:ph idx="1"/>
          </p:nvPr>
        </p:nvSpPr>
        <p:spPr>
          <a:xfrm>
            <a:off x="228600" y="1600200"/>
            <a:ext cx="8686800" cy="4525963"/>
          </a:xfrm>
        </p:spPr>
        <p:txBody>
          <a:bodyPr>
            <a:normAutofit/>
          </a:bodyPr>
          <a:lstStyle/>
          <a:p>
            <a:r>
              <a:rPr lang="en-US" dirty="0" smtClean="0"/>
              <a:t>Jennifer Greer – Floyd Co. Schools, Floyd Co.</a:t>
            </a:r>
          </a:p>
          <a:p>
            <a:r>
              <a:rPr lang="en-US" dirty="0" smtClean="0"/>
              <a:t>Emily Kennedy Hasty – Alpharetta HS, Fulton Co.</a:t>
            </a:r>
          </a:p>
          <a:p>
            <a:r>
              <a:rPr lang="en-US" dirty="0" smtClean="0"/>
              <a:t>Dana Ray – Bolden HS, Carroll Co.</a:t>
            </a:r>
          </a:p>
          <a:p>
            <a:r>
              <a:rPr lang="en-US" dirty="0" smtClean="0"/>
              <a:t>David Scott – Chamblee Charter HS, </a:t>
            </a:r>
            <a:r>
              <a:rPr lang="en-US" dirty="0" err="1" smtClean="0"/>
              <a:t>Dekalb</a:t>
            </a:r>
            <a:r>
              <a:rPr lang="en-US" dirty="0" smtClean="0"/>
              <a:t> Co.</a:t>
            </a:r>
          </a:p>
          <a:p>
            <a:r>
              <a:rPr lang="en-US" dirty="0" smtClean="0"/>
              <a:t>Rebecca Wing – Charles R. Drew HS, Clayton Co.</a:t>
            </a:r>
          </a:p>
          <a:p>
            <a:pPr marL="0" indent="0">
              <a:buNone/>
            </a:pPr>
            <a:endParaRPr lang="en-US" dirty="0"/>
          </a:p>
        </p:txBody>
      </p:sp>
    </p:spTree>
    <p:extLst>
      <p:ext uri="{BB962C8B-B14F-4D97-AF65-F5344CB8AC3E}">
        <p14:creationId xmlns:p14="http://schemas.microsoft.com/office/powerpoint/2010/main" val="4054152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Comprehensive Course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Located on the 9-12 math section of </a:t>
            </a:r>
            <a:r>
              <a:rPr lang="en-US" dirty="0" smtClean="0">
                <a:hlinkClick r:id="rId2"/>
              </a:rPr>
              <a:t>www.georgiastandards.org</a:t>
            </a:r>
            <a:endParaRPr lang="en-US" dirty="0" smtClean="0"/>
          </a:p>
          <a:p>
            <a:pPr marL="0" indent="0">
              <a:buNone/>
            </a:pPr>
            <a:endParaRPr lang="en-US" dirty="0" smtClean="0"/>
          </a:p>
          <a:p>
            <a:r>
              <a:rPr lang="en-US" dirty="0" smtClean="0"/>
              <a:t>Designed to provide clarification of CCGPS Mathematics Standards</a:t>
            </a:r>
          </a:p>
          <a:p>
            <a:pPr marL="0" indent="0">
              <a:buNone/>
            </a:pPr>
            <a:endParaRPr lang="en-US" dirty="0" smtClean="0"/>
          </a:p>
          <a:p>
            <a:r>
              <a:rPr lang="en-US" dirty="0" smtClean="0"/>
              <a:t>Organized to link together many sources of information pertinent to CCGPS Coordinate Algebra/Accelerated Coordinate Algebra</a:t>
            </a:r>
          </a:p>
          <a:p>
            <a:pPr marL="0" indent="0">
              <a:buNone/>
            </a:pPr>
            <a:endParaRPr lang="en-US" dirty="0"/>
          </a:p>
        </p:txBody>
      </p:sp>
    </p:spTree>
    <p:extLst>
      <p:ext uri="{BB962C8B-B14F-4D97-AF65-F5344CB8AC3E}">
        <p14:creationId xmlns:p14="http://schemas.microsoft.com/office/powerpoint/2010/main" val="2203818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Begin at www.georgiastandards.org</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143000"/>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3"/>
          </p:cNvPr>
          <p:cNvSpPr/>
          <p:nvPr/>
        </p:nvSpPr>
        <p:spPr>
          <a:xfrm>
            <a:off x="6934200" y="3893172"/>
            <a:ext cx="609600" cy="762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159229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Select the CCGPS ELA/Math Tab</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0742"/>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rot="13717399">
            <a:off x="1026108" y="1662399"/>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333500" y="1676400"/>
            <a:ext cx="10287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4" name="5-Point Star 3">
            <a:hlinkClick r:id="rId3"/>
          </p:cNvPr>
          <p:cNvSpPr/>
          <p:nvPr/>
        </p:nvSpPr>
        <p:spPr>
          <a:xfrm>
            <a:off x="6855390" y="4137891"/>
            <a:ext cx="5334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8038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Mathematics option under Browse CCGPS</a:t>
            </a:r>
            <a:endParaRPr lang="en-US" sz="3600"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371600"/>
            <a:ext cx="853440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a:xfrm rot="10800000">
            <a:off x="1028700" y="42672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85800" y="3962400"/>
            <a:ext cx="914400" cy="200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a:hlinkClick r:id="rId3"/>
          </p:cNvPr>
          <p:cNvSpPr/>
          <p:nvPr/>
        </p:nvSpPr>
        <p:spPr>
          <a:xfrm>
            <a:off x="685800" y="5943600"/>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54100" y="624691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41942180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9-12 </a:t>
            </a:r>
            <a:br>
              <a:rPr lang="en-US" sz="3600" dirty="0" smtClean="0"/>
            </a:br>
            <a:r>
              <a:rPr lang="en-US" sz="3600" dirty="0" smtClean="0"/>
              <a:t>option in the Mathematics section</a:t>
            </a:r>
            <a:endParaRPr lang="en-US" sz="3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1371600"/>
            <a:ext cx="8610601" cy="533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609600" y="4239491"/>
            <a:ext cx="6858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0800000">
            <a:off x="800100" y="44958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a:hlinkClick r:id="rId3"/>
          </p:cNvPr>
          <p:cNvSpPr/>
          <p:nvPr/>
        </p:nvSpPr>
        <p:spPr>
          <a:xfrm>
            <a:off x="516082" y="6192981"/>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28701" y="630545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24698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9131</TotalTime>
  <Words>1784</Words>
  <Application>Microsoft Office PowerPoint</Application>
  <PresentationFormat>On-screen Show (4:3)</PresentationFormat>
  <Paragraphs>217</Paragraphs>
  <Slides>31</Slides>
  <Notes>22</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~0980123</vt:lpstr>
      <vt:lpstr>Office Theme</vt:lpstr>
      <vt:lpstr>CCGPS Mathematics Coordinate Algebra Update Webinar Unit 2: Reasoning with Equations and Inequalities August 30, 2013</vt:lpstr>
      <vt:lpstr>What are update webinars?</vt:lpstr>
      <vt:lpstr>2013 CA Resource Revision Team</vt:lpstr>
      <vt:lpstr>Coordinate Algebra/Acc CA  Resource Revision Team</vt:lpstr>
      <vt:lpstr>Coordinate Algebra/Acc CA  Comprehensive Course Overview</vt:lpstr>
      <vt:lpstr>Begin at www.georgiastandards.org</vt:lpstr>
      <vt:lpstr>Select the CCGPS ELA/Math Tab</vt:lpstr>
      <vt:lpstr>Select the Mathematics option under Browse CCGPS</vt:lpstr>
      <vt:lpstr>Select the 9-12  option in the Mathematics section</vt:lpstr>
      <vt:lpstr>PowerPoint Presentation</vt:lpstr>
      <vt:lpstr>Select the Comprehensive Course Overview</vt:lpstr>
      <vt:lpstr>PowerPoint Presentation</vt:lpstr>
      <vt:lpstr>Table of Contents</vt:lpstr>
      <vt:lpstr>      Flipbooks   </vt:lpstr>
      <vt:lpstr>Content Domains</vt:lpstr>
      <vt:lpstr>PowerPoint Presentation</vt:lpstr>
      <vt:lpstr>Standard Specific Information</vt:lpstr>
      <vt:lpstr>PowerPoint Presentation</vt:lpstr>
      <vt:lpstr>Standards for Mathematical Practice </vt:lpstr>
      <vt:lpstr>Task Descriptions</vt:lpstr>
      <vt:lpstr>Formative Assessment Lessons (FALs)</vt:lpstr>
      <vt:lpstr>Other Sections of Interest</vt:lpstr>
      <vt:lpstr>Unit 2 Challenges</vt:lpstr>
      <vt:lpstr>Unit 2 Challenges</vt:lpstr>
      <vt:lpstr>Unit 2 Challenges</vt:lpstr>
      <vt:lpstr>Unit 2 Challenges</vt:lpstr>
      <vt:lpstr>Unit 2 Challenges</vt:lpstr>
      <vt:lpstr>Unit 2 Challenges</vt:lpstr>
      <vt:lpstr>Unit 2 Challenges</vt:lpstr>
      <vt:lpstr>Unit 2 Challenges</vt:lpstr>
      <vt:lpstr>Unit 2 Challenges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Brooke Kline</dc:creator>
  <cp:lastModifiedBy>GaDOE</cp:lastModifiedBy>
  <cp:revision>855</cp:revision>
  <dcterms:created xsi:type="dcterms:W3CDTF">2012-04-02T19:02:51Z</dcterms:created>
  <dcterms:modified xsi:type="dcterms:W3CDTF">2013-08-20T15:26:12Z</dcterms:modified>
</cp:coreProperties>
</file>